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6"/>
  </p:handoutMasterIdLst>
  <p:sldIdLst>
    <p:sldId id="402" r:id="rId3"/>
    <p:sldId id="281" r:id="rId4"/>
    <p:sldId id="282" r:id="rId5"/>
    <p:sldId id="283" r:id="rId6"/>
    <p:sldId id="287" r:id="rId7"/>
    <p:sldId id="312" r:id="rId8"/>
    <p:sldId id="313" r:id="rId9"/>
    <p:sldId id="316" r:id="rId10"/>
    <p:sldId id="314" r:id="rId12"/>
    <p:sldId id="315" r:id="rId13"/>
    <p:sldId id="286" r:id="rId14"/>
    <p:sldId id="294" r:id="rId15"/>
    <p:sldId id="295" r:id="rId16"/>
    <p:sldId id="296" r:id="rId17"/>
    <p:sldId id="297" r:id="rId18"/>
    <p:sldId id="298" r:id="rId19"/>
    <p:sldId id="391" r:id="rId20"/>
    <p:sldId id="390" r:id="rId21"/>
    <p:sldId id="300" r:id="rId22"/>
    <p:sldId id="319" r:id="rId23"/>
    <p:sldId id="317" r:id="rId24"/>
    <p:sldId id="386" r:id="rId25"/>
  </p:sldIdLst>
  <p:sldSz cx="9144000" cy="6858000" type="screen4x3"/>
  <p:notesSz cx="6858000" cy="9144000"/>
  <p:custShowLst>
    <p:custShow name="自定义放映1" id="0">
      <p:sldLst>
        <p:sld r:id="rId15"/>
        <p:sld r:id="rId16"/>
        <p:sld r:id="rId17"/>
        <p:sld r:id="rId18"/>
        <p:sld r:id="rId19"/>
        <p:sld r:id="rId22"/>
      </p:sldLst>
    </p:custShow>
  </p:custShow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66"/>
    <a:srgbClr val="FFFF00"/>
    <a:srgbClr val="FF0066"/>
    <a:srgbClr val="0000FF"/>
    <a:srgbClr val="009900"/>
    <a:srgbClr val="FF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4"/>
    <p:restoredTop sz="94634"/>
  </p:normalViewPr>
  <p:slideViewPr>
    <p:cSldViewPr snapToGrid="0" snapToObjects="1" showGuides="1">
      <p:cViewPr varScale="1">
        <p:scale>
          <a:sx n="114" d="100"/>
          <a:sy n="114" d="100"/>
        </p:scale>
        <p:origin x="-1050" y="-108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43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4658" name="页眉占位符 4546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/>
          </a:p>
        </p:txBody>
      </p:sp>
      <p:sp>
        <p:nvSpPr>
          <p:cNvPr id="454659" name="日期占位符 45465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454660" name="页脚占位符 454659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/>
          </a:p>
        </p:txBody>
      </p:sp>
      <p:sp>
        <p:nvSpPr>
          <p:cNvPr id="454661" name="灯片编号占位符 45466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5090" name="页眉占位符 3450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>
              <a:latin typeface="Tahoma" panose="020B0604030504040204" pitchFamily="34" charset="0"/>
            </a:endParaRPr>
          </a:p>
        </p:txBody>
      </p:sp>
      <p:sp>
        <p:nvSpPr>
          <p:cNvPr id="345091" name="日期占位符 345090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>
              <a:latin typeface="Tahoma" panose="020B0604030504040204" pitchFamily="34" charset="0"/>
            </a:endParaRPr>
          </a:p>
        </p:txBody>
      </p:sp>
      <p:sp>
        <p:nvSpPr>
          <p:cNvPr id="345092" name="幻灯片图像占位符 345091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5093" name="文本占位符 345092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45094" name="页脚占位符 34509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>
              <a:latin typeface="Tahoma" panose="020B0604030504040204" pitchFamily="34" charset="0"/>
            </a:endParaRPr>
          </a:p>
        </p:txBody>
      </p:sp>
      <p:sp>
        <p:nvSpPr>
          <p:cNvPr id="345095" name="灯片编号占位符 34509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>
                <a:latin typeface="Tahoma" panose="020B0604030504040204" pitchFamily="34" charset="0"/>
              </a:rPr>
            </a:fld>
            <a:endParaRPr lang="zh-CN" sz="1200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4594" name="幻灯片图像占位符 494593"/>
          <p:cNvSpPr>
            <a:spLocks noTextEdit="1"/>
          </p:cNvSpPr>
          <p:nvPr>
            <p:ph type="sldImg"/>
          </p:nvPr>
        </p:nvSpPr>
        <p:spPr/>
      </p:sp>
      <p:sp>
        <p:nvSpPr>
          <p:cNvPr id="494595" name="文本占位符 49459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br>
              <a:rPr lang="en-US" altLang="zh-CN" dirty="0"/>
            </a:br>
            <a:endParaRPr lang="en-US" altLang="zh-CN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sz="1200" dirty="0">
                <a:latin typeface="Tahoma" panose="020B0604030504040204" pitchFamily="34" charset="0"/>
              </a:rPr>
            </a:fld>
            <a:endParaRPr lang="zh-CN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rgbClr val="3333FF"/>
            </a:gs>
            <a:gs pos="100000">
              <a:srgbClr val="3333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32802" name="组合 332801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32803" name="组合 332802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32804" name="矩形 332803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805" name="矩形 332804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332806" name="组合 332805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32807" name="矩形 332806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808" name="矩形 332807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32809" name="矩形 332808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2810" name="矩形 332809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2811" name="矩形 332810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32812" name="标题 332811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2813" name="副标题 33281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b="1"/>
            </a:lvl1pPr>
            <a:lvl2pPr marL="457200" lvl="1" indent="0" algn="ctr">
              <a:buNone/>
              <a:defRPr b="1"/>
            </a:lvl2pPr>
            <a:lvl3pPr marL="914400" lvl="2" indent="0" algn="ctr">
              <a:buNone/>
              <a:defRPr b="1"/>
            </a:lvl3pPr>
            <a:lvl4pPr marL="1371600" lvl="3" indent="0" algn="ctr">
              <a:buNone/>
              <a:defRPr b="1"/>
            </a:lvl4pPr>
            <a:lvl5pPr marL="1828800" lvl="4" indent="0" algn="ctr">
              <a:buNone/>
              <a:defRPr b="1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332814" name="日期占位符 332813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endParaRPr lang="zh-CN" alt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5" name="页脚占位符 332814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endParaRPr lang="zh-CN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6" name="灯片编号占位符 332815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fld id="{9A0DB2DC-4C9A-4742-B13C-FB6460FD3503}" type="slidenum">
              <a:rPr lang="zh-CN" dirty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zh-CN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7" name="矩形 332816"/>
          <p:cNvSpPr/>
          <p:nvPr userDrawn="1"/>
        </p:nvSpPr>
        <p:spPr>
          <a:xfrm>
            <a:off x="4343400" y="4651375"/>
            <a:ext cx="3429000" cy="987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园艺学院</a:t>
            </a:r>
            <a:endParaRPr lang="zh-CN" altLang="en-US" sz="28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李青云</a:t>
            </a:r>
            <a:endParaRPr lang="zh-CN" altLang="en-US" sz="20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advClick="0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7531" y="304800"/>
            <a:ext cx="2026444" cy="5834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961856" cy="5834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400175"/>
            <a:ext cx="3808476" cy="4738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2124" y="1400175"/>
            <a:ext cx="3808476" cy="4738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100000">
              <a:srgbClr val="3333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31778" name="矩形 331777"/>
          <p:cNvSpPr/>
          <p:nvPr/>
        </p:nvSpPr>
        <p:spPr>
          <a:xfrm>
            <a:off x="455613" y="6286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79" name="矩形 331778"/>
          <p:cNvSpPr/>
          <p:nvPr/>
        </p:nvSpPr>
        <p:spPr>
          <a:xfrm>
            <a:off x="838200" y="6286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0" name="矩形 331779"/>
          <p:cNvSpPr/>
          <p:nvPr/>
        </p:nvSpPr>
        <p:spPr>
          <a:xfrm>
            <a:off x="579438" y="10509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1" name="矩形 331780"/>
          <p:cNvSpPr/>
          <p:nvPr/>
        </p:nvSpPr>
        <p:spPr>
          <a:xfrm>
            <a:off x="949325" y="10509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2" name="矩形 331781"/>
          <p:cNvSpPr/>
          <p:nvPr/>
        </p:nvSpPr>
        <p:spPr>
          <a:xfrm>
            <a:off x="165100" y="9779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3" name="矩形 331782"/>
          <p:cNvSpPr/>
          <p:nvPr/>
        </p:nvSpPr>
        <p:spPr>
          <a:xfrm>
            <a:off x="800100" y="5207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4" name="矩形 331783"/>
          <p:cNvSpPr/>
          <p:nvPr/>
        </p:nvSpPr>
        <p:spPr>
          <a:xfrm>
            <a:off x="460375" y="13684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5" name="标题 331784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914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1786" name="文本占位符 331785"/>
          <p:cNvSpPr>
            <a:spLocks noGrp="1"/>
          </p:cNvSpPr>
          <p:nvPr>
            <p:ph type="body" idx="1"/>
          </p:nvPr>
        </p:nvSpPr>
        <p:spPr>
          <a:xfrm>
            <a:off x="838200" y="1400175"/>
            <a:ext cx="7772400" cy="4738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1787" name="日期占位符 331786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>
                <a:latin typeface="Tahoma" panose="020B0604030504040204" pitchFamily="34" charset="0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31788" name="页脚占位符 331787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>
                <a:latin typeface="Tahoma" panose="020B0604030504040204" pitchFamily="34" charset="0"/>
              </a:defRPr>
            </a:lvl1pPr>
          </a:lstStyle>
          <a:p>
            <a:pPr lvl="0"/>
            <a:endParaRPr lang="zh-CN" dirty="0"/>
          </a:p>
        </p:txBody>
      </p:sp>
      <p:sp>
        <p:nvSpPr>
          <p:cNvPr id="331789" name="灯片编号占位符 331788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sp>
        <p:nvSpPr>
          <p:cNvPr id="331790" name="文本框 331789"/>
          <p:cNvSpPr txBox="1"/>
          <p:nvPr userDrawn="1"/>
        </p:nvSpPr>
        <p:spPr>
          <a:xfrm>
            <a:off x="914400" y="6324600"/>
            <a:ext cx="218598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sz="1600" b="1" i="1" dirty="0">
              <a:solidFill>
                <a:srgbClr val="FF99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random/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slide" Target="slide4.xml"/><Relationship Id="rId4" Type="http://schemas.openxmlformats.org/officeDocument/2006/relationships/slide" Target="slide15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jpeg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slide" Target="slide16.xml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slide" Target="slide16.xml"/><Relationship Id="rId1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2" Type="http://schemas.openxmlformats.org/officeDocument/2006/relationships/slide" Target="slide16.xml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slide" Target="slide1.xml"/><Relationship Id="rId4" Type="http://schemas.openxmlformats.org/officeDocument/2006/relationships/slide" Target="slide1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slide" Target="slide16.xml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jpeg"/><Relationship Id="rId2" Type="http://schemas.openxmlformats.org/officeDocument/2006/relationships/slide" Target="slide16.xml"/><Relationship Id="rId1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slide" Target="slide1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11.xml"/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1223" name="内容占位符 521222" descr="2002年引进硬果西红柿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1220" name="标题 521219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1095375"/>
          </a:xfrm>
        </p:spPr>
        <p:txBody>
          <a:bodyPr anchor="b"/>
          <a:p>
            <a:pPr algn="ctr"/>
            <a:r>
              <a:rPr lang="zh-CN" altLang="en-US" sz="6000" dirty="0">
                <a:solidFill>
                  <a:srgbClr val="FFFF00"/>
                </a:solidFill>
              </a:rPr>
              <a:t>西红柿栽培技术</a:t>
            </a:r>
            <a:endParaRPr lang="zh-CN" altLang="en-US" sz="6000" dirty="0">
              <a:solidFill>
                <a:srgbClr val="FFFF00"/>
              </a:solidFill>
            </a:endParaRPr>
          </a:p>
        </p:txBody>
      </p:sp>
      <p:sp>
        <p:nvSpPr>
          <p:cNvPr id="521222" name="文本占位符 521221"/>
          <p:cNvSpPr>
            <a:spLocks noGrp="1"/>
          </p:cNvSpPr>
          <p:nvPr>
            <p:ph type="body" sz="half" idx="2"/>
          </p:nvPr>
        </p:nvSpPr>
        <p:spPr>
          <a:xfrm>
            <a:off x="5327650" y="4789488"/>
            <a:ext cx="3282950" cy="1349375"/>
          </a:xfrm>
        </p:spPr>
        <p:txBody>
          <a:bodyPr/>
          <a:p>
            <a:pPr>
              <a:buNone/>
            </a:pPr>
            <a:r>
              <a:rPr lang="en-US" altLang="zh-CN" sz="2400" dirty="0">
                <a:solidFill>
                  <a:srgbClr val="FF0066"/>
                </a:solidFill>
              </a:rPr>
              <a:t>       </a:t>
            </a:r>
            <a:r>
              <a:rPr lang="zh-CN" altLang="en-US" sz="2400" dirty="0">
                <a:solidFill>
                  <a:srgbClr val="FF0066"/>
                </a:solidFill>
              </a:rPr>
              <a:t>魏县农牧局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          刘忠堂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        </a:t>
            </a:r>
            <a:r>
              <a:rPr lang="en-US" altLang="zh-CN" sz="2400" dirty="0">
                <a:solidFill>
                  <a:srgbClr val="FF0066"/>
                </a:solidFill>
              </a:rPr>
              <a:t>2017</a:t>
            </a:r>
            <a:r>
              <a:rPr lang="zh-CN" altLang="en-US" sz="2400" dirty="0">
                <a:solidFill>
                  <a:srgbClr val="FF0066"/>
                </a:solidFill>
              </a:rPr>
              <a:t>年</a:t>
            </a:r>
            <a:r>
              <a:rPr lang="en-US" altLang="zh-CN" sz="2400" dirty="0">
                <a:solidFill>
                  <a:srgbClr val="FF0066"/>
                </a:solidFill>
              </a:rPr>
              <a:t>4</a:t>
            </a:r>
            <a:r>
              <a:rPr lang="zh-CN" altLang="en-US" sz="2400" dirty="0">
                <a:solidFill>
                  <a:srgbClr val="FF0066"/>
                </a:solidFill>
              </a:rPr>
              <a:t>月</a:t>
            </a:r>
            <a:endParaRPr lang="zh-CN" altLang="en-US" sz="2400" dirty="0">
              <a:solidFill>
                <a:srgbClr val="FF0066"/>
              </a:solidFill>
            </a:endParaRPr>
          </a:p>
        </p:txBody>
      </p:sp>
      <p:pic>
        <p:nvPicPr>
          <p:cNvPr id="2" name="图片 1" descr="360截图20170519165814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495" y="-271780"/>
            <a:ext cx="10078085" cy="7476490"/>
          </a:xfrm>
          <a:prstGeom prst="rect">
            <a:avLst/>
          </a:prstGeom>
        </p:spPr>
      </p:pic>
      <p:pic>
        <p:nvPicPr>
          <p:cNvPr id="3" name="图片 2" descr="360截图20170521152452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860" y="-367030"/>
            <a:ext cx="10076815" cy="702437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0210" name="标题 350209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4.</a:t>
            </a:r>
            <a:r>
              <a:rPr lang="zh-CN" altLang="en-US" sz="3200" b="1" dirty="0">
                <a:latin typeface="黑体" panose="02010609060101010101" pitchFamily="2" charset="-122"/>
              </a:rPr>
              <a:t>结果期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50211" name="文本占位符 350210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第一花序坐果</a:t>
            </a:r>
            <a:r>
              <a:rPr lang="en-US" altLang="zh-CN" sz="2400" dirty="0">
                <a:latin typeface="黑体" panose="02010609060101010101" pitchFamily="2" charset="-122"/>
              </a:rPr>
              <a:t>——</a:t>
            </a:r>
            <a:r>
              <a:rPr lang="zh-CN" altLang="en-US" sz="2400" dirty="0">
                <a:latin typeface="黑体" panose="02010609060101010101" pitchFamily="2" charset="-122"/>
              </a:rPr>
              <a:t>采收结束拉秧。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特点：</a:t>
            </a:r>
            <a:r>
              <a:rPr lang="zh-CN" altLang="en-US" sz="2400" dirty="0">
                <a:latin typeface="黑体" panose="02010609060101010101" pitchFamily="2" charset="-122"/>
              </a:rPr>
              <a:t>秧果同步生长，养分竞争明显，营养生长与生殖生长的高峰相继周期性出现。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下位叶的养分主要供给第一序果，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中位叶的养分主要供给中部果实；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上位叶的养分供给上层果实和茎尖。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管理重点：</a:t>
            </a:r>
            <a:r>
              <a:rPr lang="zh-CN" altLang="en-US" sz="2400" dirty="0">
                <a:latin typeface="黑体" panose="02010609060101010101" pitchFamily="2" charset="-122"/>
              </a:rPr>
              <a:t>调节秧果关系，促进秧果并旺，周期变化缓和。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开花</a:t>
            </a:r>
            <a:r>
              <a:rPr lang="en-US" altLang="zh-CN" sz="2400" dirty="0">
                <a:latin typeface="黑体" panose="02010609060101010101" pitchFamily="2" charset="-122"/>
              </a:rPr>
              <a:t>——</a:t>
            </a:r>
            <a:r>
              <a:rPr lang="zh-CN" altLang="en-US" sz="2400" dirty="0">
                <a:latin typeface="黑体" panose="02010609060101010101" pitchFamily="2" charset="-122"/>
              </a:rPr>
              <a:t>果实成熟：</a:t>
            </a:r>
            <a:r>
              <a:rPr lang="en-US" altLang="zh-CN" sz="2400" dirty="0">
                <a:latin typeface="黑体" panose="02010609060101010101" pitchFamily="2" charset="-122"/>
              </a:rPr>
              <a:t>50-60</a:t>
            </a:r>
            <a:r>
              <a:rPr lang="zh-CN" altLang="en-US" sz="2400" dirty="0">
                <a:latin typeface="黑体" panose="02010609060101010101" pitchFamily="2" charset="-122"/>
              </a:rPr>
              <a:t>天（低温寡照期</a:t>
            </a:r>
            <a:r>
              <a:rPr lang="en-US" altLang="zh-CN" sz="2400" dirty="0">
                <a:latin typeface="黑体" panose="02010609060101010101" pitchFamily="2" charset="-122"/>
              </a:rPr>
              <a:t>70-100</a:t>
            </a:r>
            <a:r>
              <a:rPr lang="zh-CN" altLang="en-US" sz="2400" dirty="0">
                <a:latin typeface="黑体" panose="02010609060101010101" pitchFamily="2" charset="-122"/>
              </a:rPr>
              <a:t>天）。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50213" name="动作按钮: 上一张 350212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0214" name="左大括号 350213"/>
          <p:cNvSpPr/>
          <p:nvPr/>
        </p:nvSpPr>
        <p:spPr>
          <a:xfrm>
            <a:off x="857250" y="3409950"/>
            <a:ext cx="209550" cy="971550"/>
          </a:xfrm>
          <a:prstGeom prst="leftBrace">
            <a:avLst>
              <a:gd name="adj1" fmla="val 38636"/>
              <a:gd name="adj2" fmla="val 50000"/>
            </a:avLst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dirty="0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360截图20170521152756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4460" y="-153035"/>
            <a:ext cx="9277350" cy="712216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4370" name="标题 314369"/>
          <p:cNvSpPr>
            <a:spLocks noGrp="1"/>
          </p:cNvSpPr>
          <p:nvPr>
            <p:ph type="title"/>
          </p:nvPr>
        </p:nvSpPr>
        <p:spPr>
          <a:xfrm>
            <a:off x="1350963" y="419100"/>
            <a:ext cx="6345237" cy="876300"/>
          </a:xfrm>
        </p:spPr>
        <p:txBody>
          <a:bodyPr anchor="b"/>
          <a:p>
            <a:pPr algn="ctr"/>
            <a:r>
              <a:rPr lang="zh-CN" altLang="en-US" sz="4000" dirty="0">
                <a:latin typeface="黑体" panose="02010609060101010101" pitchFamily="2" charset="-122"/>
              </a:rPr>
              <a:t>（二）对环境条件的要求</a:t>
            </a:r>
            <a:endParaRPr lang="zh-CN" altLang="en-US" sz="4000">
              <a:latin typeface="黑体" panose="02010609060101010101" pitchFamily="2" charset="-122"/>
            </a:endParaRPr>
          </a:p>
        </p:txBody>
      </p:sp>
      <p:sp>
        <p:nvSpPr>
          <p:cNvPr id="314371" name="文本占位符 314370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3200400" cy="4305300"/>
          </a:xfrm>
        </p:spPr>
        <p:txBody>
          <a:bodyPr/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1.</a:t>
            </a:r>
            <a:r>
              <a:rPr lang="zh-CN" altLang="en-US" dirty="0">
                <a:hlinkClick r:id="rId1" action="ppaction://hlinksldjump"/>
              </a:rPr>
              <a:t>温度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2.</a:t>
            </a:r>
            <a:r>
              <a:rPr lang="zh-CN" altLang="en-US" dirty="0">
                <a:hlinkClick r:id="rId2" action="ppaction://hlinksldjump"/>
              </a:rPr>
              <a:t>水分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3.</a:t>
            </a:r>
            <a:r>
              <a:rPr lang="zh-CN" altLang="en-US" dirty="0">
                <a:hlinkClick r:id="rId3" action="ppaction://hlinksldjump"/>
              </a:rPr>
              <a:t>光照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4.</a:t>
            </a:r>
            <a:r>
              <a:rPr lang="zh-CN" altLang="en-US" dirty="0">
                <a:hlinkClick r:id="rId4" action="ppaction://hlinksldjump"/>
              </a:rPr>
              <a:t>土壤与营养</a:t>
            </a:r>
            <a:endParaRPr lang="zh-CN" altLang="en-US" sz="2800"/>
          </a:p>
        </p:txBody>
      </p:sp>
      <p:sp>
        <p:nvSpPr>
          <p:cNvPr id="314372" name="动作按钮: 上一张 314371">
            <a:hlinkClick r:id="rId5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4373" name="图片 314372" descr="0011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1752600"/>
            <a:ext cx="5143500" cy="385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21152810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085" y="-55880"/>
            <a:ext cx="9445625" cy="691832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2562" name="标题 322561"/>
          <p:cNvSpPr>
            <a:spLocks noGrp="1"/>
          </p:cNvSpPr>
          <p:nvPr>
            <p:ph type="title"/>
          </p:nvPr>
        </p:nvSpPr>
        <p:spPr>
          <a:xfrm>
            <a:off x="1350963" y="571500"/>
            <a:ext cx="67833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1.</a:t>
            </a:r>
            <a:r>
              <a:rPr lang="zh-CN" altLang="en-US" sz="3600" b="1" dirty="0">
                <a:latin typeface="黑体" panose="02010609060101010101" pitchFamily="2" charset="-122"/>
              </a:rPr>
              <a:t>温度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2563" name="文本占位符 322562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喜温暖，适温</a:t>
            </a:r>
            <a:r>
              <a:rPr lang="en-US" altLang="zh-CN" sz="2400" u="sng">
                <a:latin typeface="Times New Roman" panose="02020603050405020304" pitchFamily="18" charset="0"/>
              </a:rPr>
              <a:t>22℃~28℃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15℃</a:t>
            </a:r>
            <a:r>
              <a:rPr lang="zh-CN" altLang="en-US" sz="2400" dirty="0">
                <a:latin typeface="Times New Roman" panose="02020603050405020304" pitchFamily="18" charset="0"/>
              </a:rPr>
              <a:t>以下不能开花，</a:t>
            </a:r>
            <a:r>
              <a:rPr lang="en-US" altLang="zh-CN" sz="2400" dirty="0">
                <a:latin typeface="Times New Roman" panose="02020603050405020304" pitchFamily="18" charset="0"/>
              </a:rPr>
              <a:t>10℃</a:t>
            </a:r>
            <a:r>
              <a:rPr lang="zh-CN" altLang="en-US" sz="2400" dirty="0">
                <a:latin typeface="Times New Roman" panose="02020603050405020304" pitchFamily="18" charset="0"/>
              </a:rPr>
              <a:t>时生长停止，</a:t>
            </a:r>
            <a:r>
              <a:rPr lang="en-US" altLang="zh-CN" sz="2400" dirty="0">
                <a:latin typeface="Times New Roman" panose="02020603050405020304" pitchFamily="18" charset="0"/>
              </a:rPr>
              <a:t>-1℃</a:t>
            </a:r>
            <a:r>
              <a:rPr lang="zh-CN" altLang="en-US" sz="2400" dirty="0">
                <a:latin typeface="Times New Roman" panose="02020603050405020304" pitchFamily="18" charset="0"/>
              </a:rPr>
              <a:t>受冻死亡，长期</a:t>
            </a:r>
            <a:r>
              <a:rPr lang="en-US" altLang="zh-CN" sz="2400" dirty="0">
                <a:latin typeface="Times New Roman" panose="02020603050405020304" pitchFamily="18" charset="0"/>
              </a:rPr>
              <a:t>35℃</a:t>
            </a:r>
            <a:r>
              <a:rPr lang="zh-CN" altLang="en-US" sz="2400" dirty="0">
                <a:latin typeface="Times New Roman" panose="02020603050405020304" pitchFamily="18" charset="0"/>
              </a:rPr>
              <a:t>以上的高温，生长停止，易衰亡。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发芽期：</a:t>
            </a:r>
            <a:r>
              <a:rPr lang="en-US" altLang="zh-CN" sz="2400" dirty="0">
                <a:latin typeface="Times New Roman" panose="02020603050405020304" pitchFamily="18" charset="0"/>
              </a:rPr>
              <a:t>25℃~30℃</a:t>
            </a:r>
            <a:r>
              <a:rPr lang="zh-CN" altLang="en-US" sz="2400" dirty="0">
                <a:latin typeface="Times New Roman" panose="02020603050405020304" pitchFamily="18" charset="0"/>
              </a:rPr>
              <a:t>，低于</a:t>
            </a:r>
            <a:r>
              <a:rPr lang="en-US" altLang="zh-CN" sz="2400" dirty="0">
                <a:latin typeface="Times New Roman" panose="02020603050405020304" pitchFamily="18" charset="0"/>
              </a:rPr>
              <a:t>12℃</a:t>
            </a:r>
            <a:r>
              <a:rPr lang="zh-CN" altLang="en-US" sz="2400" dirty="0">
                <a:latin typeface="Times New Roman" panose="02020603050405020304" pitchFamily="18" charset="0"/>
              </a:rPr>
              <a:t>不发芽。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育苗期</a:t>
            </a:r>
            <a:r>
              <a:rPr lang="zh-CN" altLang="en-US" sz="2400" dirty="0">
                <a:latin typeface="Times New Roman" panose="02020603050405020304" pitchFamily="18" charset="0"/>
              </a:rPr>
              <a:t>：白天</a:t>
            </a:r>
            <a:r>
              <a:rPr lang="en-US" altLang="zh-CN" sz="2400" dirty="0">
                <a:latin typeface="Times New Roman" panose="02020603050405020304" pitchFamily="18" charset="0"/>
              </a:rPr>
              <a:t>20℃~25℃</a:t>
            </a:r>
            <a:r>
              <a:rPr lang="zh-CN" altLang="en-US" sz="2400" dirty="0">
                <a:latin typeface="Times New Roman" panose="02020603050405020304" pitchFamily="18" charset="0"/>
              </a:rPr>
              <a:t>，夜间</a:t>
            </a:r>
            <a:r>
              <a:rPr lang="en-US" altLang="zh-CN" sz="2400" dirty="0">
                <a:latin typeface="Times New Roman" panose="02020603050405020304" pitchFamily="18" charset="0"/>
              </a:rPr>
              <a:t>10℃~15℃</a:t>
            </a:r>
            <a:r>
              <a:rPr lang="zh-CN" altLang="en-US" sz="2400" dirty="0">
                <a:latin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开花期：</a:t>
            </a:r>
            <a:r>
              <a:rPr lang="zh-CN" altLang="en-US" sz="2400" dirty="0">
                <a:latin typeface="Times New Roman" panose="02020603050405020304" pitchFamily="18" charset="0"/>
              </a:rPr>
              <a:t>白天</a:t>
            </a:r>
            <a:r>
              <a:rPr lang="en-US" altLang="zh-CN" sz="2400" dirty="0">
                <a:latin typeface="Times New Roman" panose="02020603050405020304" pitchFamily="18" charset="0"/>
              </a:rPr>
              <a:t>20℃~30℃</a:t>
            </a:r>
            <a:r>
              <a:rPr lang="zh-CN" altLang="en-US" sz="2400" dirty="0">
                <a:latin typeface="Times New Roman" panose="02020603050405020304" pitchFamily="18" charset="0"/>
              </a:rPr>
              <a:t>，夜间</a:t>
            </a:r>
            <a:r>
              <a:rPr lang="en-US" altLang="zh-CN" sz="2400" dirty="0">
                <a:latin typeface="Times New Roman" panose="02020603050405020304" pitchFamily="18" charset="0"/>
              </a:rPr>
              <a:t>15℃ ~20℃</a:t>
            </a:r>
            <a:r>
              <a:rPr lang="zh-CN" altLang="en-US" sz="2400" dirty="0">
                <a:latin typeface="Times New Roman" panose="02020603050405020304" pitchFamily="18" charset="0"/>
              </a:rPr>
              <a:t>。</a:t>
            </a:r>
            <a:r>
              <a:rPr lang="en-US" altLang="zh-CN" sz="2400" dirty="0">
                <a:latin typeface="Times New Roman" panose="02020603050405020304" pitchFamily="18" charset="0"/>
              </a:rPr>
              <a:t>&lt;15℃</a:t>
            </a:r>
            <a:r>
              <a:rPr lang="zh-CN" altLang="en-US" sz="2400" dirty="0">
                <a:latin typeface="Times New Roman" panose="02020603050405020304" pitchFamily="18" charset="0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</a:rPr>
              <a:t>&gt;35℃</a:t>
            </a:r>
            <a:r>
              <a:rPr lang="zh-CN" altLang="en-US" sz="2400" dirty="0">
                <a:latin typeface="Times New Roman" panose="02020603050405020304" pitchFamily="18" charset="0"/>
              </a:rPr>
              <a:t>不利座果。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marL="0" indent="571500">
              <a:spcBef>
                <a:spcPct val="25000"/>
              </a:spcBef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结果期：</a:t>
            </a:r>
            <a:r>
              <a:rPr lang="zh-CN" altLang="en-US" sz="2400" dirty="0">
                <a:latin typeface="Times New Roman" panose="02020603050405020304" pitchFamily="18" charset="0"/>
              </a:rPr>
              <a:t>白天</a:t>
            </a:r>
            <a:r>
              <a:rPr lang="en-US" altLang="zh-CN" sz="2400" dirty="0">
                <a:latin typeface="Times New Roman" panose="02020603050405020304" pitchFamily="18" charset="0"/>
              </a:rPr>
              <a:t>25℃~28℃</a:t>
            </a:r>
            <a:r>
              <a:rPr lang="zh-CN" altLang="en-US" sz="2400" dirty="0">
                <a:latin typeface="Times New Roman" panose="02020603050405020304" pitchFamily="18" charset="0"/>
              </a:rPr>
              <a:t>，夜温</a:t>
            </a:r>
            <a:r>
              <a:rPr lang="en-US" altLang="zh-CN" sz="2400" dirty="0">
                <a:latin typeface="Times New Roman" panose="02020603050405020304" pitchFamily="18" charset="0"/>
              </a:rPr>
              <a:t>16℃~20℃</a:t>
            </a:r>
            <a:r>
              <a:rPr lang="zh-CN" altLang="en-US" sz="2400" dirty="0">
                <a:latin typeface="Times New Roman" panose="02020603050405020304" pitchFamily="18" charset="0"/>
              </a:rPr>
              <a:t>。着色适温</a:t>
            </a:r>
            <a:r>
              <a:rPr lang="en-US" altLang="zh-CN" sz="2400" dirty="0">
                <a:latin typeface="Times New Roman" panose="02020603050405020304" pitchFamily="18" charset="0"/>
              </a:rPr>
              <a:t>19℃~24℃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11℃</a:t>
            </a:r>
            <a:r>
              <a:rPr lang="zh-CN" altLang="en-US" sz="2400" dirty="0">
                <a:latin typeface="Times New Roman" panose="02020603050405020304" pitchFamily="18" charset="0"/>
              </a:rPr>
              <a:t>以下不易着色。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22564" name="动作按钮: 上一张 322563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2829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-29210"/>
            <a:ext cx="9152255" cy="699008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3586" name="标题 323585"/>
          <p:cNvSpPr>
            <a:spLocks noGrp="1"/>
          </p:cNvSpPr>
          <p:nvPr>
            <p:ph type="title"/>
          </p:nvPr>
        </p:nvSpPr>
        <p:spPr>
          <a:xfrm>
            <a:off x="1350963" y="647700"/>
            <a:ext cx="6497637" cy="647700"/>
          </a:xfrm>
        </p:spPr>
        <p:txBody>
          <a:bodyPr anchor="b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2.</a:t>
            </a:r>
            <a:r>
              <a:rPr lang="zh-CN" altLang="en-US" sz="3600" b="1" dirty="0">
                <a:latin typeface="Times New Roman" panose="02020603050405020304" pitchFamily="18" charset="0"/>
              </a:rPr>
              <a:t>水分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23587" name="文本占位符 323586"/>
          <p:cNvSpPr>
            <a:spLocks noGrp="1"/>
          </p:cNvSpPr>
          <p:nvPr>
            <p:ph type="body" idx="1"/>
          </p:nvPr>
        </p:nvSpPr>
        <p:spPr>
          <a:xfrm>
            <a:off x="342900" y="1524000"/>
            <a:ext cx="8534400" cy="4914900"/>
          </a:xfrm>
        </p:spPr>
        <p:txBody>
          <a:bodyPr/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半耐旱作物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空气相对湿度：</a:t>
            </a:r>
            <a:r>
              <a:rPr lang="en-US" altLang="zh-CN" sz="2800">
                <a:latin typeface="Times New Roman" panose="02020603050405020304" pitchFamily="18" charset="0"/>
              </a:rPr>
              <a:t>50~66%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发芽期：</a:t>
            </a:r>
            <a:r>
              <a:rPr lang="zh-CN" altLang="en-US" sz="2800" dirty="0">
                <a:latin typeface="Times New Roman" panose="02020603050405020304" pitchFamily="18" charset="0"/>
              </a:rPr>
              <a:t>需水多，土壤湿度</a:t>
            </a:r>
            <a:r>
              <a:rPr lang="en-US" altLang="zh-CN" sz="2800" dirty="0">
                <a:latin typeface="Times New Roman" panose="02020603050405020304" pitchFamily="18" charset="0"/>
              </a:rPr>
              <a:t>80%</a:t>
            </a:r>
            <a:r>
              <a:rPr lang="zh-CN" altLang="en-US" sz="2800" dirty="0">
                <a:latin typeface="Times New Roman" panose="02020603050405020304" pitchFamily="18" charset="0"/>
              </a:rPr>
              <a:t>以上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幼苗期：</a:t>
            </a:r>
            <a:r>
              <a:rPr lang="zh-CN" altLang="en-US" sz="2800" dirty="0">
                <a:latin typeface="Times New Roman" panose="02020603050405020304" pitchFamily="18" charset="0"/>
              </a:rPr>
              <a:t>防止徒长和发病，</a:t>
            </a:r>
            <a:r>
              <a:rPr lang="en-US" altLang="zh-CN" sz="2800">
                <a:latin typeface="Times New Roman" panose="02020603050405020304" pitchFamily="18" charset="0"/>
              </a:rPr>
              <a:t>60%~70%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第一花序坐果前：</a:t>
            </a:r>
            <a:r>
              <a:rPr lang="zh-CN" altLang="en-US" sz="2800" dirty="0">
                <a:latin typeface="Times New Roman" panose="02020603050405020304" pitchFamily="18" charset="0"/>
              </a:rPr>
              <a:t>控制灌水，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结果期：</a:t>
            </a:r>
            <a:r>
              <a:rPr lang="en-US" altLang="zh-CN" sz="2800" dirty="0">
                <a:latin typeface="Times New Roman" panose="02020603050405020304" pitchFamily="18" charset="0"/>
              </a:rPr>
              <a:t>60%~80%</a:t>
            </a:r>
            <a:r>
              <a:rPr lang="zh-CN" altLang="en-US" sz="2800" dirty="0">
                <a:latin typeface="Times New Roman" panose="02020603050405020304" pitchFamily="18" charset="0"/>
              </a:rPr>
              <a:t>，见干见湿，均匀浇水。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3588" name="动作按钮: 上一张 323587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" name="图片 2" descr="360截图201705211529158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35" y="-37465"/>
            <a:ext cx="9208770" cy="711200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4610" name="标题 324609"/>
          <p:cNvSpPr>
            <a:spLocks noGrp="1"/>
          </p:cNvSpPr>
          <p:nvPr>
            <p:ph type="title"/>
          </p:nvPr>
        </p:nvSpPr>
        <p:spPr>
          <a:xfrm>
            <a:off x="1350963" y="552450"/>
            <a:ext cx="6383337" cy="74295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3.</a:t>
            </a:r>
            <a:r>
              <a:rPr lang="zh-CN" altLang="en-US" sz="3600" b="1" dirty="0">
                <a:latin typeface="黑体" panose="02010609060101010101" pitchFamily="2" charset="-122"/>
              </a:rPr>
              <a:t>光照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4611" name="文本占位符 324610"/>
          <p:cNvSpPr>
            <a:spLocks noGrp="1"/>
          </p:cNvSpPr>
          <p:nvPr>
            <p:ph type="body" idx="1"/>
          </p:nvPr>
        </p:nvSpPr>
        <p:spPr>
          <a:xfrm>
            <a:off x="5243513" y="2128838"/>
            <a:ext cx="3633787" cy="3929062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zh-CN" altLang="en-US" dirty="0">
                <a:solidFill>
                  <a:srgbClr val="FF0066"/>
                </a:solidFill>
                <a:latin typeface="黑体" panose="02010609060101010101" pitchFamily="2" charset="-122"/>
              </a:rPr>
              <a:t>光周期：</a:t>
            </a:r>
            <a:r>
              <a:rPr lang="zh-CN" altLang="en-US" dirty="0">
                <a:latin typeface="黑体" panose="02010609060101010101" pitchFamily="2" charset="-122"/>
              </a:rPr>
              <a:t>中光性</a:t>
            </a:r>
            <a:endParaRPr lang="zh-CN" altLang="en-US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66"/>
                </a:solidFill>
                <a:latin typeface="黑体" panose="02010609060101010101" pitchFamily="2" charset="-122"/>
              </a:rPr>
              <a:t>光照强度：</a:t>
            </a:r>
            <a:r>
              <a:rPr lang="zh-CN" altLang="en-US" dirty="0">
                <a:latin typeface="黑体" panose="02010609060101010101" pitchFamily="2" charset="-122"/>
              </a:rPr>
              <a:t>喜光，光饱和点为</a:t>
            </a:r>
            <a:r>
              <a:rPr lang="en-US" altLang="zh-CN" dirty="0">
                <a:latin typeface="黑体" panose="02010609060101010101" pitchFamily="2" charset="-122"/>
              </a:rPr>
              <a:t>7</a:t>
            </a:r>
            <a:r>
              <a:rPr lang="zh-CN" altLang="en-US" dirty="0">
                <a:latin typeface="黑体" panose="02010609060101010101" pitchFamily="2" charset="-122"/>
              </a:rPr>
              <a:t>万</a:t>
            </a:r>
            <a:r>
              <a:rPr lang="en-US" altLang="zh-CN">
                <a:latin typeface="黑体" panose="02010609060101010101" pitchFamily="2" charset="-122"/>
              </a:rPr>
              <a:t>lx</a:t>
            </a:r>
            <a:endParaRPr lang="en-US" altLang="zh-CN">
              <a:latin typeface="黑体" panose="02010609060101010101" pitchFamily="2" charset="-122"/>
            </a:endParaRPr>
          </a:p>
        </p:txBody>
      </p:sp>
      <p:sp>
        <p:nvSpPr>
          <p:cNvPr id="324612" name="动作按钮: 上一张 324611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93222" name="图片 393221" descr="03160700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013"/>
            <a:ext cx="5243513" cy="392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211529337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53340"/>
            <a:ext cx="9123680" cy="692277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5634" name="标题 325633"/>
          <p:cNvSpPr>
            <a:spLocks noGrp="1"/>
          </p:cNvSpPr>
          <p:nvPr>
            <p:ph type="title"/>
          </p:nvPr>
        </p:nvSpPr>
        <p:spPr>
          <a:xfrm>
            <a:off x="1350963" y="495300"/>
            <a:ext cx="7526337" cy="800100"/>
          </a:xfrm>
        </p:spPr>
        <p:txBody>
          <a:bodyPr anchor="b"/>
          <a:p>
            <a:r>
              <a:rPr lang="en-US" altLang="zh-CN" b="1">
                <a:latin typeface="黑体" panose="02010609060101010101" pitchFamily="2" charset="-122"/>
              </a:rPr>
              <a:t>4.</a:t>
            </a:r>
            <a:r>
              <a:rPr lang="zh-CN" altLang="en-US" sz="4000" b="1" dirty="0">
                <a:latin typeface="黑体" panose="02010609060101010101" pitchFamily="2" charset="-122"/>
              </a:rPr>
              <a:t>土壤与营养</a:t>
            </a:r>
            <a:endParaRPr lang="zh-CN" altLang="en-US" sz="4000" b="1">
              <a:latin typeface="黑体" panose="02010609060101010101" pitchFamily="2" charset="-122"/>
            </a:endParaRPr>
          </a:p>
        </p:txBody>
      </p:sp>
      <p:sp>
        <p:nvSpPr>
          <p:cNvPr id="325635" name="文本占位符 325634"/>
          <p:cNvSpPr>
            <a:spLocks noGrp="1"/>
          </p:cNvSpPr>
          <p:nvPr>
            <p:ph type="body" idx="1"/>
          </p:nvPr>
        </p:nvSpPr>
        <p:spPr>
          <a:xfrm>
            <a:off x="590550" y="1733550"/>
            <a:ext cx="7829550" cy="4514850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75000"/>
              </a:spcAft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土壤质地：</a:t>
            </a:r>
            <a:r>
              <a:rPr lang="zh-CN" altLang="en-US" sz="2800" dirty="0">
                <a:latin typeface="黑体" panose="02010609060101010101" pitchFamily="2" charset="-122"/>
              </a:rPr>
              <a:t>要求不太严格，但要求土壤疏松透气。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spcAft>
                <a:spcPct val="75000"/>
              </a:spcAft>
              <a:buNone/>
            </a:pPr>
            <a:r>
              <a:rPr lang="en-US" altLang="zh-CN" sz="2800">
                <a:solidFill>
                  <a:srgbClr val="FF0066"/>
                </a:solidFill>
                <a:latin typeface="黑体" panose="02010609060101010101" pitchFamily="2" charset="-122"/>
              </a:rPr>
              <a:t>pH</a:t>
            </a:r>
            <a:r>
              <a:rPr lang="zh-CN" altLang="en-US" sz="2800">
                <a:solidFill>
                  <a:srgbClr val="FF0066"/>
                </a:solidFill>
                <a:latin typeface="黑体" panose="02010609060101010101" pitchFamily="2" charset="-122"/>
              </a:rPr>
              <a:t>：</a:t>
            </a:r>
            <a:r>
              <a:rPr lang="zh-CN" altLang="en-US" sz="2800" dirty="0">
                <a:latin typeface="黑体" panose="02010609060101010101" pitchFamily="2" charset="-122"/>
              </a:rPr>
              <a:t>微酸性和中性， </a:t>
            </a:r>
            <a:r>
              <a:rPr lang="en-US" altLang="zh-CN" sz="2800" dirty="0">
                <a:latin typeface="黑体" panose="02010609060101010101" pitchFamily="2" charset="-122"/>
              </a:rPr>
              <a:t>6-7</a:t>
            </a:r>
            <a:r>
              <a:rPr lang="zh-CN" altLang="en-US" sz="2800" dirty="0">
                <a:latin typeface="黑体" panose="02010609060101010101" pitchFamily="2" charset="-122"/>
              </a:rPr>
              <a:t>为宜。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需肥量：</a:t>
            </a:r>
            <a:r>
              <a:rPr lang="zh-CN" altLang="en-US" sz="2800" dirty="0">
                <a:latin typeface="黑体" panose="02010609060101010101" pitchFamily="2" charset="-122"/>
              </a:rPr>
              <a:t>每生产</a:t>
            </a:r>
            <a:r>
              <a:rPr lang="en-US" altLang="zh-CN" sz="2800" dirty="0">
                <a:latin typeface="黑体" panose="02010609060101010101" pitchFamily="2" charset="-122"/>
              </a:rPr>
              <a:t>5000kg</a:t>
            </a:r>
            <a:r>
              <a:rPr lang="zh-CN" altLang="en-US" sz="2800" dirty="0">
                <a:latin typeface="黑体" panose="02010609060101010101" pitchFamily="2" charset="-122"/>
              </a:rPr>
              <a:t>果实，吸收</a:t>
            </a:r>
            <a:r>
              <a:rPr lang="en-US" altLang="zh-CN" sz="2800">
                <a:latin typeface="黑体" panose="02010609060101010101" pitchFamily="2" charset="-122"/>
              </a:rPr>
              <a:t>K</a:t>
            </a:r>
            <a:r>
              <a:rPr lang="en-US" altLang="zh-CN" sz="2800" baseline="-25000">
                <a:latin typeface="黑体" panose="02010609060101010101" pitchFamily="2" charset="-122"/>
              </a:rPr>
              <a:t>2</a:t>
            </a:r>
            <a:r>
              <a:rPr lang="en-US" altLang="zh-CN" sz="2800">
                <a:latin typeface="黑体" panose="02010609060101010101" pitchFamily="2" charset="-122"/>
              </a:rPr>
              <a:t>O 15-25kg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r>
              <a:rPr lang="en-US" altLang="zh-CN" sz="2800">
                <a:latin typeface="黑体" panose="02010609060101010101" pitchFamily="2" charset="-122"/>
              </a:rPr>
              <a:t>N 10-17kg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r>
              <a:rPr lang="en-US" altLang="zh-CN" sz="2800">
                <a:latin typeface="黑体" panose="02010609060101010101" pitchFamily="2" charset="-122"/>
              </a:rPr>
              <a:t>P</a:t>
            </a:r>
            <a:r>
              <a:rPr lang="en-US" altLang="zh-CN" sz="2800" baseline="-25000">
                <a:latin typeface="黑体" panose="02010609060101010101" pitchFamily="2" charset="-122"/>
              </a:rPr>
              <a:t>2</a:t>
            </a:r>
            <a:r>
              <a:rPr lang="en-US" altLang="zh-CN" sz="2800">
                <a:latin typeface="黑体" panose="02010609060101010101" pitchFamily="2" charset="-122"/>
              </a:rPr>
              <a:t>O</a:t>
            </a:r>
            <a:r>
              <a:rPr lang="en-US" altLang="zh-CN" sz="2800" baseline="-25000">
                <a:latin typeface="黑体" panose="02010609060101010101" pitchFamily="2" charset="-122"/>
              </a:rPr>
              <a:t>5 </a:t>
            </a:r>
            <a:r>
              <a:rPr lang="en-US" altLang="zh-CN" sz="2800">
                <a:latin typeface="黑体" panose="02010609060101010101" pitchFamily="2" charset="-122"/>
              </a:rPr>
              <a:t>5kg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endParaRPr lang="zh-CN" altLang="en-US" sz="280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钙肥：</a:t>
            </a:r>
            <a:r>
              <a:rPr lang="zh-CN" altLang="en-US" sz="2800" dirty="0">
                <a:latin typeface="黑体" panose="02010609060101010101" pitchFamily="2" charset="-122"/>
              </a:rPr>
              <a:t>缺钙易得脐腐病。</a:t>
            </a:r>
            <a:endParaRPr lang="zh-CN" altLang="en-US" sz="2800" dirty="0">
              <a:latin typeface="黑体" panose="02010609060101010101" pitchFamily="2" charset="-122"/>
            </a:endParaRPr>
          </a:p>
        </p:txBody>
      </p:sp>
      <p:sp>
        <p:nvSpPr>
          <p:cNvPr id="325636" name="动作按钮: 上一张 32563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25638" name="图片 325637" descr="1_100722113948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63" y="4532313"/>
            <a:ext cx="3406775" cy="2325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211529489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680" y="-67945"/>
            <a:ext cx="9582150" cy="692658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6658" name="标题 326657"/>
          <p:cNvSpPr>
            <a:spLocks noGrp="1"/>
          </p:cNvSpPr>
          <p:nvPr>
            <p:ph type="title"/>
          </p:nvPr>
        </p:nvSpPr>
        <p:spPr>
          <a:xfrm>
            <a:off x="1304925" y="558800"/>
            <a:ext cx="6410325" cy="827088"/>
          </a:xfrm>
        </p:spPr>
        <p:txBody>
          <a:bodyPr anchor="b"/>
          <a:p>
            <a:r>
              <a:rPr lang="zh-CN" altLang="en-US" sz="4000" b="1" dirty="0">
                <a:latin typeface="黑体" panose="02010609060101010101" pitchFamily="2" charset="-122"/>
              </a:rPr>
              <a:t>三、类型与品种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6659" name="文本占位符 326658"/>
          <p:cNvSpPr>
            <a:spLocks noGrp="1"/>
          </p:cNvSpPr>
          <p:nvPr>
            <p:ph type="body" idx="1"/>
          </p:nvPr>
        </p:nvSpPr>
        <p:spPr>
          <a:xfrm>
            <a:off x="404813" y="1385888"/>
            <a:ext cx="8472487" cy="4868862"/>
          </a:xfrm>
        </p:spPr>
        <p:txBody>
          <a:bodyPr/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（一）植物学分类  </a:t>
            </a:r>
            <a:r>
              <a:rPr lang="zh-CN" altLang="en-US" sz="2400" dirty="0">
                <a:latin typeface="黑体" panose="02010609060101010101" pitchFamily="2" charset="-122"/>
              </a:rPr>
              <a:t>栽培亚种、半栽培亚种、野生亚种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（二）生长型分类</a:t>
            </a:r>
            <a:endParaRPr lang="zh-CN" altLang="en-US" sz="2400" dirty="0">
              <a:solidFill>
                <a:srgbClr val="FF0066"/>
              </a:solidFill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 无限生长类型：非自封顶类型，</a:t>
            </a:r>
            <a:r>
              <a:rPr lang="en-US" altLang="zh-CN" sz="2400" dirty="0">
                <a:latin typeface="黑体" panose="02010609060101010101" pitchFamily="2" charset="-122"/>
              </a:rPr>
              <a:t>7-9</a:t>
            </a:r>
            <a:r>
              <a:rPr lang="zh-CN" altLang="en-US" sz="2400" dirty="0">
                <a:latin typeface="黑体" panose="02010609060101010101" pitchFamily="2" charset="-122"/>
              </a:rPr>
              <a:t>节现蕾。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有限生长类型：自封顶类型， </a:t>
            </a:r>
            <a:r>
              <a:rPr lang="en-US" altLang="zh-CN" sz="2400" dirty="0">
                <a:latin typeface="黑体" panose="02010609060101010101" pitchFamily="2" charset="-122"/>
              </a:rPr>
              <a:t>6-8</a:t>
            </a:r>
            <a:r>
              <a:rPr lang="zh-CN" altLang="en-US" sz="2400" dirty="0">
                <a:latin typeface="黑体" panose="02010609060101010101" pitchFamily="2" charset="-122"/>
              </a:rPr>
              <a:t>节现蕾。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（三）成熟期分类</a:t>
            </a:r>
            <a:r>
              <a:rPr lang="zh-CN" altLang="en-US" sz="2400" dirty="0">
                <a:latin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早熟品种：东农</a:t>
            </a:r>
            <a:r>
              <a:rPr lang="en-US" altLang="zh-CN" sz="2400" dirty="0">
                <a:latin typeface="黑体" panose="02010609060101010101" pitchFamily="2" charset="-122"/>
              </a:rPr>
              <a:t>704</a:t>
            </a:r>
            <a:r>
              <a:rPr lang="zh-CN" altLang="en-US" sz="2400" dirty="0">
                <a:latin typeface="黑体" panose="02010609060101010101" pitchFamily="2" charset="-122"/>
              </a:rPr>
              <a:t>、早丰、西粉</a:t>
            </a:r>
            <a:r>
              <a:rPr lang="en-US" altLang="zh-CN" sz="2400" dirty="0">
                <a:latin typeface="黑体" panose="02010609060101010101" pitchFamily="2" charset="-122"/>
              </a:rPr>
              <a:t>3</a:t>
            </a:r>
            <a:r>
              <a:rPr lang="zh-CN" altLang="en-US" sz="2400" dirty="0">
                <a:latin typeface="黑体" panose="02010609060101010101" pitchFamily="2" charset="-122"/>
              </a:rPr>
              <a:t>号等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中熟品种：</a:t>
            </a:r>
            <a:r>
              <a:rPr lang="zh-CN" altLang="en-US" sz="2400" dirty="0">
                <a:latin typeface="黑体" panose="02010609060101010101" pitchFamily="2" charset="-122"/>
                <a:hlinkClick r:id="rId1" action="ppaction://hlinksldjump"/>
              </a:rPr>
              <a:t>中杂</a:t>
            </a:r>
            <a:r>
              <a:rPr lang="en-US" altLang="zh-CN" sz="2400" dirty="0">
                <a:latin typeface="黑体" panose="02010609060101010101" pitchFamily="2" charset="-122"/>
                <a:hlinkClick r:id="rId1" action="ppaction://hlinksldjump"/>
              </a:rPr>
              <a:t>105</a:t>
            </a:r>
            <a:r>
              <a:rPr lang="zh-CN" altLang="en-US" sz="2400" dirty="0">
                <a:latin typeface="黑体" panose="02010609060101010101" pitchFamily="2" charset="-122"/>
                <a:hlinkClick r:id="rId1" action="ppaction://hlinksldjump"/>
              </a:rPr>
              <a:t>号</a:t>
            </a:r>
            <a:r>
              <a:rPr lang="zh-CN" altLang="en-US" sz="2400" dirty="0">
                <a:latin typeface="黑体" panose="02010609060101010101" pitchFamily="2" charset="-122"/>
              </a:rPr>
              <a:t>、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佳粉</a:t>
            </a:r>
            <a:r>
              <a:rPr lang="en-US" altLang="zh-CN" sz="2400" dirty="0">
                <a:latin typeface="黑体" panose="02010609060101010101" pitchFamily="2" charset="-122"/>
                <a:hlinkClick r:id="rId2" action="ppaction://hlinksldjump"/>
              </a:rPr>
              <a:t>15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号</a:t>
            </a:r>
            <a:r>
              <a:rPr lang="zh-CN" altLang="en-US" sz="2400" dirty="0">
                <a:latin typeface="黑体" panose="02010609060101010101" pitchFamily="2" charset="-122"/>
              </a:rPr>
              <a:t>、</a:t>
            </a:r>
            <a:r>
              <a:rPr lang="en-US" altLang="zh-CN" sz="2400">
                <a:latin typeface="黑体" panose="02010609060101010101" pitchFamily="2" charset="-122"/>
                <a:hlinkClick r:id="rId3" action="ppaction://hlinksldjump"/>
              </a:rPr>
              <a:t>L-402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晚熟品种：</a:t>
            </a:r>
            <a:r>
              <a:rPr lang="zh-CN" altLang="en-US" sz="2400" dirty="0">
                <a:latin typeface="黑体" panose="02010609060101010101" pitchFamily="2" charset="-122"/>
                <a:hlinkClick r:id="rId4" action="ppaction://hlinksldjump"/>
              </a:rPr>
              <a:t>毛粉</a:t>
            </a:r>
            <a:r>
              <a:rPr lang="en-US" altLang="zh-CN" sz="2400">
                <a:latin typeface="黑体" panose="02010609060101010101" pitchFamily="2" charset="-122"/>
                <a:hlinkClick r:id="rId4" action="ppaction://hlinksldjump"/>
              </a:rPr>
              <a:t>802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（四）果实大小分类  </a:t>
            </a:r>
            <a:r>
              <a:rPr lang="zh-CN" altLang="en-US" sz="2400" dirty="0">
                <a:latin typeface="黑体" panose="02010609060101010101" pitchFamily="2" charset="-122"/>
              </a:rPr>
              <a:t>大果番茄、中果番茄、樱桃番茄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（五）河北省</a:t>
            </a:r>
            <a:r>
              <a:rPr lang="zh-CN" altLang="en-US" sz="2400" dirty="0">
                <a:latin typeface="黑体" panose="02010609060101010101" pitchFamily="2" charset="-122"/>
                <a:hlinkClick r:id="rId5" action="ppaction://hlinksldjump"/>
              </a:rPr>
              <a:t>推荐品种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26660" name="动作按钮: 上一张 326659">
            <a:hlinkClick r:id="rId6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30030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165" y="-8255"/>
            <a:ext cx="9211945" cy="686498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1826" name="标题 46182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sz="4000" dirty="0">
                <a:solidFill>
                  <a:schemeClr val="tx1"/>
                </a:solidFill>
              </a:rPr>
              <a:t>中杂</a:t>
            </a:r>
            <a:r>
              <a:rPr lang="en-US" altLang="zh-CN" sz="4000" dirty="0">
                <a:solidFill>
                  <a:schemeClr val="tx1"/>
                </a:solidFill>
              </a:rPr>
              <a:t>105</a:t>
            </a:r>
            <a:r>
              <a:rPr lang="zh-CN" altLang="en-US" sz="4000" dirty="0">
                <a:solidFill>
                  <a:schemeClr val="tx1"/>
                </a:solidFill>
              </a:rPr>
              <a:t>号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461827" name="文本占位符 461826"/>
          <p:cNvSpPr>
            <a:spLocks noGrp="1"/>
          </p:cNvSpPr>
          <p:nvPr>
            <p:ph type="body" idx="1"/>
          </p:nvPr>
        </p:nvSpPr>
        <p:spPr>
          <a:xfrm>
            <a:off x="438150" y="1749425"/>
            <a:ext cx="5335588" cy="4059238"/>
          </a:xfrm>
        </p:spPr>
        <p:txBody>
          <a:bodyPr/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北京中蔬园艺良种研究开发中心培育 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中早熟。无限生长型，粉果，圆形，单果重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180g-220g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，果实硬，酸甜适中。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抗番茄花叶病毒病（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TOMV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）、叶霉病和枯萎病。丰产性好，适合日光温室和大棚栽培。 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pic>
        <p:nvPicPr>
          <p:cNvPr id="461829" name="图片 461828" descr="172127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175" y="1998663"/>
            <a:ext cx="317182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830" name="动作按钮: 上一张 461829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35564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-135255"/>
            <a:ext cx="9277985" cy="704596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02" name="标题 460801"/>
          <p:cNvSpPr>
            <a:spLocks noGrp="1"/>
          </p:cNvSpPr>
          <p:nvPr>
            <p:ph type="title"/>
          </p:nvPr>
        </p:nvSpPr>
        <p:spPr>
          <a:xfrm>
            <a:off x="1296988" y="304800"/>
            <a:ext cx="7793037" cy="1060450"/>
          </a:xfrm>
        </p:spPr>
        <p:txBody>
          <a:bodyPr anchor="b"/>
          <a:p>
            <a:r>
              <a:rPr lang="zh-CN" altLang="en-US" sz="3600" dirty="0">
                <a:solidFill>
                  <a:schemeClr val="bg2"/>
                </a:solidFill>
              </a:rPr>
              <a:t>圣女樱桃番茄</a:t>
            </a:r>
            <a:endParaRPr lang="zh-CN" altLang="en-US" sz="3600" dirty="0">
              <a:solidFill>
                <a:schemeClr val="bg2"/>
              </a:solidFill>
            </a:endParaRPr>
          </a:p>
        </p:txBody>
      </p:sp>
      <p:sp>
        <p:nvSpPr>
          <p:cNvPr id="460803" name="文本占位符 460802"/>
          <p:cNvSpPr>
            <a:spLocks noGrp="1"/>
          </p:cNvSpPr>
          <p:nvPr>
            <p:ph type="body" idx="1"/>
          </p:nvPr>
        </p:nvSpPr>
        <p:spPr>
          <a:xfrm>
            <a:off x="300038" y="1709738"/>
            <a:ext cx="4418012" cy="4376737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台湾“农友”公司培育，耐病毒病、叶斑病。中早熟，播后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110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天采收，结果力强，一株可结果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500~800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个，果实呈长圆形（枣型）单果重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14g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左右，果肉多籽少。糖度可达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9.8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度，风味极佳。抗逆性强，不宜裂果，耐贮运。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07" name="图片 460806" descr="699898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6963" y="1947863"/>
            <a:ext cx="4183062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08" name="动作按钮: 上一张 460807">
            <a:hlinkClick r:id="rId2" action="ppaction://hlinksldjump"/>
          </p:cNvPr>
          <p:cNvSpPr/>
          <p:nvPr/>
        </p:nvSpPr>
        <p:spPr>
          <a:xfrm rot="-16200000" flipV="1">
            <a:off x="8458200" y="62103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42179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190" y="-96520"/>
            <a:ext cx="9295130" cy="703199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8706" name="标题 328705"/>
          <p:cNvSpPr>
            <a:spLocks noGrp="1"/>
          </p:cNvSpPr>
          <p:nvPr>
            <p:ph type="title"/>
          </p:nvPr>
        </p:nvSpPr>
        <p:spPr>
          <a:xfrm>
            <a:off x="1371600" y="571500"/>
            <a:ext cx="6629400" cy="762000"/>
          </a:xfrm>
        </p:spPr>
        <p:txBody>
          <a:bodyPr anchor="b"/>
          <a:p>
            <a:r>
              <a:rPr lang="zh-CN" altLang="en-US" sz="4000" b="1" dirty="0">
                <a:latin typeface="黑体" panose="02010609060101010101" pitchFamily="2" charset="-122"/>
              </a:rPr>
              <a:t>佳粉</a:t>
            </a:r>
            <a:r>
              <a:rPr lang="en-US" altLang="zh-CN" sz="4000" b="1" dirty="0">
                <a:latin typeface="黑体" panose="02010609060101010101" pitchFamily="2" charset="-122"/>
              </a:rPr>
              <a:t>15</a:t>
            </a:r>
            <a:r>
              <a:rPr lang="zh-CN" altLang="en-US" sz="4000" b="1" dirty="0">
                <a:latin typeface="黑体" panose="02010609060101010101" pitchFamily="2" charset="-122"/>
              </a:rPr>
              <a:t>号</a:t>
            </a:r>
            <a:endParaRPr lang="zh-CN" altLang="en-US" sz="4000" b="1">
              <a:latin typeface="黑体" panose="02010609060101010101" pitchFamily="2" charset="-122"/>
            </a:endParaRPr>
          </a:p>
        </p:txBody>
      </p:sp>
      <p:sp>
        <p:nvSpPr>
          <p:cNvPr id="328707" name="文本占位符 328706"/>
          <p:cNvSpPr>
            <a:spLocks noGrp="1"/>
          </p:cNvSpPr>
          <p:nvPr>
            <p:ph type="body" idx="1"/>
          </p:nvPr>
        </p:nvSpPr>
        <p:spPr>
          <a:xfrm>
            <a:off x="419100" y="1409700"/>
            <a:ext cx="3186113" cy="5029200"/>
          </a:xfrm>
        </p:spPr>
        <p:txBody>
          <a:bodyPr/>
          <a:p>
            <a:pPr marL="0" indent="571500" algn="just">
              <a:lnSpc>
                <a:spcPct val="11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北京市农林科学院蔬菜研究中心育成的</a:t>
            </a:r>
            <a:r>
              <a:rPr lang="en-US" altLang="zh-CN" sz="2400">
                <a:latin typeface="黑体" panose="02010609060101010101" pitchFamily="2" charset="-122"/>
              </a:rPr>
              <a:t>F1</a:t>
            </a:r>
            <a:r>
              <a:rPr lang="zh-CN" altLang="en-US" sz="2400">
                <a:latin typeface="黑体" panose="02010609060101010101" pitchFamily="2" charset="-122"/>
              </a:rPr>
              <a:t>。</a:t>
            </a:r>
            <a:endParaRPr lang="zh-CN" altLang="en-US" sz="240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1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无限生长型、粉果、果重</a:t>
            </a:r>
            <a:r>
              <a:rPr lang="en-US" altLang="zh-CN" sz="2400" dirty="0">
                <a:latin typeface="黑体" panose="02010609060101010101" pitchFamily="2" charset="-122"/>
              </a:rPr>
              <a:t>200g</a:t>
            </a:r>
            <a:r>
              <a:rPr lang="zh-CN" altLang="en-US" sz="2400" dirty="0">
                <a:latin typeface="黑体" panose="02010609060101010101" pitchFamily="2" charset="-122"/>
              </a:rPr>
              <a:t>左右，扁园形、品质好。抗烟草花叶病毒病（</a:t>
            </a:r>
            <a:r>
              <a:rPr lang="en-US" altLang="zh-CN" sz="2400" dirty="0">
                <a:latin typeface="黑体" panose="02010609060101010101" pitchFamily="2" charset="-122"/>
              </a:rPr>
              <a:t>TMV</a:t>
            </a:r>
            <a:r>
              <a:rPr lang="zh-CN" altLang="en-US" sz="2400" dirty="0">
                <a:latin typeface="黑体" panose="02010609060101010101" pitchFamily="2" charset="-122"/>
              </a:rPr>
              <a:t>）及叶霉病，耐黄瓜花叶病毒病（</a:t>
            </a:r>
            <a:r>
              <a:rPr lang="en-US" altLang="zh-CN" sz="2400">
                <a:latin typeface="黑体" panose="02010609060101010101" pitchFamily="2" charset="-122"/>
              </a:rPr>
              <a:t>CMV</a:t>
            </a:r>
            <a:r>
              <a:rPr lang="zh-CN" altLang="en-US" sz="2400">
                <a:latin typeface="黑体" panose="02010609060101010101" pitchFamily="2" charset="-122"/>
              </a:rPr>
              <a:t>）。</a:t>
            </a:r>
            <a:endParaRPr lang="zh-CN" altLang="en-US" sz="240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1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耐低温，适宜春、秋、冬保护地栽培。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pic>
        <p:nvPicPr>
          <p:cNvPr id="328710" name="图片 328709" descr="番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2063" y="0"/>
            <a:ext cx="53419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8711" name="动作按钮: 上一张 328710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4239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0"/>
            <a:ext cx="9677400" cy="685736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9250" name="标题 309249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678487" cy="723900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</a:rPr>
              <a:t>目录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sp>
        <p:nvSpPr>
          <p:cNvPr id="309252" name="动作按钮: 上一张 309251">
            <a:hlinkClick r:id="" action="ppaction://noaction"/>
          </p:cNvPr>
          <p:cNvSpPr/>
          <p:nvPr/>
        </p:nvSpPr>
        <p:spPr>
          <a:xfrm rot="-16200000" flipV="1">
            <a:off x="8493125" y="6146800"/>
            <a:ext cx="384175" cy="461963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0" vert="eaVert" anchor="ctr">
            <a:spAutoFit/>
          </a:bodyPr>
          <a:p>
            <a:pPr lvl="0" algn="ctr"/>
            <a:endParaRPr sz="10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09254" name="图片 309253" descr="P1280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38300"/>
            <a:ext cx="5183188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56" name="文本占位符 309255"/>
          <p:cNvSpPr>
            <a:spLocks noGrp="1"/>
          </p:cNvSpPr>
          <p:nvPr>
            <p:ph type="body" idx="1"/>
          </p:nvPr>
        </p:nvSpPr>
        <p:spPr>
          <a:xfrm>
            <a:off x="928688" y="1638300"/>
            <a:ext cx="2805112" cy="4025900"/>
          </a:xfrm>
        </p:spPr>
        <p:txBody>
          <a:bodyPr vert="horz" wrap="square" lIns="91440" tIns="45720" rIns="91440" bIns="45720" anchor="t"/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一、</a:t>
            </a:r>
            <a:r>
              <a:rPr lang="zh-CN" altLang="en-US" sz="2800" dirty="0">
                <a:latin typeface="黑体" panose="02010609060101010101" pitchFamily="2" charset="-122"/>
                <a:hlinkClick r:id="rId2" action="ppaction://hlinksldjump"/>
              </a:rPr>
              <a:t>概述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二、</a:t>
            </a:r>
            <a:r>
              <a:rPr lang="zh-CN" altLang="en-US" sz="2800" dirty="0">
                <a:latin typeface="黑体" panose="02010609060101010101" pitchFamily="2" charset="-122"/>
                <a:hlinkClick r:id="rId3" action="ppaction://hlinksldjump"/>
              </a:rPr>
              <a:t>生物学基础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三、</a:t>
            </a:r>
            <a:r>
              <a:rPr lang="zh-CN" altLang="en-US" sz="2800" dirty="0">
                <a:latin typeface="黑体" panose="02010609060101010101" pitchFamily="2" charset="-122"/>
                <a:hlinkClick r:id="rId4" action="ppaction://hlinksldjump"/>
              </a:rPr>
              <a:t>类型与品种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四、</a:t>
            </a:r>
            <a:r>
              <a:rPr lang="zh-CN" altLang="en-US" sz="2800" dirty="0">
                <a:latin typeface="黑体" panose="02010609060101010101" pitchFamily="2" charset="-122"/>
                <a:hlinkClick r:id="rId5" action="ppaction://hlinksldjump"/>
              </a:rPr>
              <a:t>茬口安排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五、</a:t>
            </a:r>
            <a:r>
              <a:rPr lang="zh-CN" altLang="en-US" sz="2800" dirty="0">
                <a:latin typeface="黑体" panose="02010609060101010101" pitchFamily="2" charset="-122"/>
                <a:hlinkClick r:id="rId5" action="ppaction://hlinksldjump"/>
              </a:rPr>
              <a:t>栽培技术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/>
              <a:t>六、</a:t>
            </a:r>
            <a:r>
              <a:rPr lang="zh-CN" altLang="en-US" sz="2800" dirty="0">
                <a:hlinkClick r:id="rId5" action="ppaction://hlinksldjump"/>
              </a:rPr>
              <a:t>包装与贮运</a:t>
            </a:r>
            <a:endParaRPr lang="zh-CN" altLang="en-US" sz="2800">
              <a:latin typeface="黑体" panose="02010609060101010101" pitchFamily="2" charset="-122"/>
            </a:endParaRPr>
          </a:p>
        </p:txBody>
      </p:sp>
      <p:pic>
        <p:nvPicPr>
          <p:cNvPr id="2" name="图片 1" descr="360截图201705191658507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5910" y="-102235"/>
            <a:ext cx="9735820" cy="7177405"/>
          </a:xfrm>
          <a:prstGeom prst="rect">
            <a:avLst/>
          </a:prstGeom>
        </p:spPr>
      </p:pic>
      <p:pic>
        <p:nvPicPr>
          <p:cNvPr id="3" name="图片 2" descr="360截图201705211525254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5910" y="-102235"/>
            <a:ext cx="9735820" cy="754888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4306" name="标题 354305"/>
          <p:cNvSpPr>
            <a:spLocks noGrp="1"/>
          </p:cNvSpPr>
          <p:nvPr>
            <p:ph type="title"/>
          </p:nvPr>
        </p:nvSpPr>
        <p:spPr>
          <a:xfrm>
            <a:off x="1371600" y="571500"/>
            <a:ext cx="6629400" cy="762000"/>
          </a:xfrm>
        </p:spPr>
        <p:txBody>
          <a:bodyPr anchor="b"/>
          <a:p>
            <a:r>
              <a:rPr lang="en-US" altLang="zh-CN" sz="4000" b="1">
                <a:solidFill>
                  <a:schemeClr val="tx1"/>
                </a:solidFill>
                <a:latin typeface="黑体" panose="02010609060101010101" pitchFamily="2" charset="-122"/>
              </a:rPr>
              <a:t>L-402</a:t>
            </a:r>
            <a:endParaRPr lang="en-US" altLang="zh-CN" sz="4000" b="1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sp>
        <p:nvSpPr>
          <p:cNvPr id="354307" name="文本占位符 354306"/>
          <p:cNvSpPr>
            <a:spLocks noGrp="1"/>
          </p:cNvSpPr>
          <p:nvPr>
            <p:ph type="body" idx="1"/>
          </p:nvPr>
        </p:nvSpPr>
        <p:spPr>
          <a:xfrm>
            <a:off x="419100" y="1409700"/>
            <a:ext cx="4814888" cy="5029200"/>
          </a:xfrm>
        </p:spPr>
        <p:txBody>
          <a:bodyPr/>
          <a:p>
            <a:pPr marL="0" indent="571500"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辽宁省农业科学院园艺研究所培育。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571500"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无限生长型，中早熟，生育期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115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天左右。第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7-9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节着生第一花序，粉果扁圆，果脐小，心室多，果肉厚，质沙、味酸甜。抗病、耐寒、耐贮、高产，平均单果重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250g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，前期产量高，一般亩产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6500kg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左右。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pic>
        <p:nvPicPr>
          <p:cNvPr id="354310" name="图片 354309" descr="1-100613155501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3988" y="1938338"/>
            <a:ext cx="3910012" cy="368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4311" name="动作按钮: 上一张 354310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4310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20" y="-32385"/>
            <a:ext cx="9366885" cy="689229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2258" name="标题 352257"/>
          <p:cNvSpPr>
            <a:spLocks noGrp="1"/>
          </p:cNvSpPr>
          <p:nvPr>
            <p:ph type="title"/>
          </p:nvPr>
        </p:nvSpPr>
        <p:spPr>
          <a:xfrm>
            <a:off x="1371600" y="571500"/>
            <a:ext cx="6629400" cy="762000"/>
          </a:xfrm>
        </p:spPr>
        <p:txBody>
          <a:bodyPr anchor="b"/>
          <a:p>
            <a:r>
              <a:rPr lang="zh-CN" altLang="en-US" sz="4000" b="1" dirty="0">
                <a:latin typeface="黑体" panose="02010609060101010101" pitchFamily="2" charset="-122"/>
              </a:rPr>
              <a:t>毛粉</a:t>
            </a:r>
            <a:r>
              <a:rPr lang="en-US" altLang="zh-CN" sz="4000" b="1">
                <a:latin typeface="黑体" panose="02010609060101010101" pitchFamily="2" charset="-122"/>
              </a:rPr>
              <a:t>802</a:t>
            </a:r>
            <a:endParaRPr lang="en-US" altLang="zh-CN" sz="4000" b="1">
              <a:latin typeface="黑体" panose="02010609060101010101" pitchFamily="2" charset="-122"/>
            </a:endParaRPr>
          </a:p>
        </p:txBody>
      </p:sp>
      <p:sp>
        <p:nvSpPr>
          <p:cNvPr id="352259" name="文本占位符 352258"/>
          <p:cNvSpPr>
            <a:spLocks noGrp="1"/>
          </p:cNvSpPr>
          <p:nvPr>
            <p:ph type="body" idx="1"/>
          </p:nvPr>
        </p:nvSpPr>
        <p:spPr>
          <a:xfrm>
            <a:off x="419100" y="1409700"/>
            <a:ext cx="5437188" cy="5029200"/>
          </a:xfrm>
        </p:spPr>
        <p:txBody>
          <a:bodyPr/>
          <a:p>
            <a:pPr marL="0" indent="571500" algn="just">
              <a:lnSpc>
                <a:spcPct val="13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西安市蔬菜所育成</a:t>
            </a:r>
            <a:r>
              <a:rPr lang="en-US" altLang="zh-CN" sz="2400">
                <a:latin typeface="黑体" panose="02010609060101010101" pitchFamily="2" charset="-122"/>
              </a:rPr>
              <a:t>F1</a:t>
            </a:r>
            <a:r>
              <a:rPr lang="zh-CN" altLang="en-US" sz="2400">
                <a:latin typeface="黑体" panose="02010609060101010101" pitchFamily="2" charset="-122"/>
              </a:rPr>
              <a:t>。</a:t>
            </a:r>
            <a:endParaRPr lang="zh-CN" altLang="en-US" sz="240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3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无限生长型、中晚熟，生长势强。其中</a:t>
            </a:r>
            <a:r>
              <a:rPr lang="en-US" altLang="zh-CN" sz="2400" dirty="0">
                <a:latin typeface="黑体" panose="02010609060101010101" pitchFamily="2" charset="-122"/>
              </a:rPr>
              <a:t>50%</a:t>
            </a:r>
            <a:r>
              <a:rPr lang="zh-CN" altLang="en-US" sz="2400" dirty="0">
                <a:latin typeface="黑体" panose="02010609060101010101" pitchFamily="2" charset="-122"/>
              </a:rPr>
              <a:t>为茸毛株，</a:t>
            </a:r>
            <a:r>
              <a:rPr lang="en-US" altLang="zh-CN" sz="2400" dirty="0">
                <a:latin typeface="黑体" panose="02010609060101010101" pitchFamily="2" charset="-122"/>
              </a:rPr>
              <a:t>50%</a:t>
            </a:r>
            <a:r>
              <a:rPr lang="zh-CN" altLang="en-US" sz="2400" dirty="0">
                <a:latin typeface="黑体" panose="02010609060101010101" pitchFamily="2" charset="-122"/>
              </a:rPr>
              <a:t>为普通株，粉果、果重</a:t>
            </a:r>
            <a:r>
              <a:rPr lang="en-US" altLang="zh-CN" sz="2400" dirty="0">
                <a:latin typeface="黑体" panose="02010609060101010101" pitchFamily="2" charset="-122"/>
              </a:rPr>
              <a:t>200g</a:t>
            </a:r>
            <a:r>
              <a:rPr lang="zh-CN" altLang="en-US" sz="2400" dirty="0">
                <a:latin typeface="黑体" panose="02010609060101010101" pitchFamily="2" charset="-122"/>
              </a:rPr>
              <a:t>左右，不易裂果、品质中上，果脐稍大。抗烟草花叶病毒病（</a:t>
            </a:r>
            <a:r>
              <a:rPr lang="en-US" altLang="zh-CN" sz="2400" dirty="0">
                <a:latin typeface="黑体" panose="02010609060101010101" pitchFamily="2" charset="-122"/>
              </a:rPr>
              <a:t>TMV</a:t>
            </a:r>
            <a:r>
              <a:rPr lang="zh-CN" altLang="en-US" sz="2400" dirty="0">
                <a:latin typeface="黑体" panose="02010609060101010101" pitchFamily="2" charset="-122"/>
              </a:rPr>
              <a:t>），耐黄瓜花叶病毒病（</a:t>
            </a:r>
            <a:r>
              <a:rPr lang="en-US" altLang="zh-CN" sz="2400" dirty="0">
                <a:latin typeface="黑体" panose="02010609060101010101" pitchFamily="2" charset="-122"/>
              </a:rPr>
              <a:t>CMV</a:t>
            </a:r>
            <a:r>
              <a:rPr lang="zh-CN" altLang="en-US" sz="2400" dirty="0">
                <a:latin typeface="黑体" panose="02010609060101010101" pitchFamily="2" charset="-122"/>
              </a:rPr>
              <a:t>）及早疫病。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3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适合秋、冬春保护地栽培。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pic>
        <p:nvPicPr>
          <p:cNvPr id="352262" name="图片 352261" descr="20067131623472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6288" y="1409700"/>
            <a:ext cx="3287712" cy="544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2263" name="动作按钮: 上一张 352262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43314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25" y="10160"/>
            <a:ext cx="9380220" cy="712216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6706" name="标题 456705"/>
          <p:cNvSpPr>
            <a:spLocks noGrp="1"/>
          </p:cNvSpPr>
          <p:nvPr>
            <p:ph type="title"/>
          </p:nvPr>
        </p:nvSpPr>
        <p:spPr>
          <a:xfrm>
            <a:off x="1150938" y="152400"/>
            <a:ext cx="7793037" cy="1219200"/>
          </a:xfrm>
        </p:spPr>
        <p:txBody>
          <a:bodyPr anchor="b"/>
          <a:p>
            <a:r>
              <a:rPr lang="zh-CN" altLang="en-US" sz="3600" dirty="0">
                <a:solidFill>
                  <a:schemeClr val="tx1"/>
                </a:solidFill>
              </a:rPr>
              <a:t>日光温室冬春茬、大棚春提前品种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56707" name="文本占位符 456706"/>
          <p:cNvSpPr>
            <a:spLocks noGrp="1"/>
          </p:cNvSpPr>
          <p:nvPr>
            <p:ph type="body" idx="1"/>
          </p:nvPr>
        </p:nvSpPr>
        <p:spPr>
          <a:xfrm>
            <a:off x="254000" y="1450975"/>
            <a:ext cx="4835525" cy="1781175"/>
          </a:xfrm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    </a:t>
            </a:r>
            <a:r>
              <a:rPr lang="zh-CN" altLang="en-US" sz="2800" dirty="0">
                <a:solidFill>
                  <a:srgbClr val="0000FF"/>
                </a:solidFill>
              </a:rPr>
              <a:t>粉果：</a:t>
            </a:r>
            <a:r>
              <a:rPr lang="zh-CN" altLang="en-US" sz="2800" dirty="0">
                <a:solidFill>
                  <a:schemeClr val="tx1"/>
                </a:solidFill>
              </a:rPr>
              <a:t>金棚系列、迪芬尼、冀</a:t>
            </a:r>
            <a:r>
              <a:rPr lang="en-US" altLang="zh-CN" sz="2800" dirty="0">
                <a:solidFill>
                  <a:schemeClr val="tx1"/>
                </a:solidFill>
              </a:rPr>
              <a:t>P135</a:t>
            </a:r>
            <a:r>
              <a:rPr lang="zh-CN" altLang="en-US" sz="2800" dirty="0">
                <a:solidFill>
                  <a:schemeClr val="tx1"/>
                </a:solidFill>
              </a:rPr>
              <a:t>等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</a:rPr>
              <a:t>    红果：</a:t>
            </a:r>
            <a:r>
              <a:rPr lang="zh-CN" altLang="en-US" sz="2800" dirty="0">
                <a:solidFill>
                  <a:schemeClr val="tx1"/>
                </a:solidFill>
              </a:rPr>
              <a:t>百利、满田</a:t>
            </a:r>
            <a:r>
              <a:rPr lang="en-US" altLang="zh-CN" sz="2800" dirty="0">
                <a:solidFill>
                  <a:schemeClr val="tx1"/>
                </a:solidFill>
              </a:rPr>
              <a:t>2185</a:t>
            </a:r>
            <a:r>
              <a:rPr lang="zh-CN" altLang="en-US" sz="2800" dirty="0">
                <a:solidFill>
                  <a:schemeClr val="tx1"/>
                </a:solidFill>
              </a:rPr>
              <a:t>、满田</a:t>
            </a:r>
            <a:r>
              <a:rPr lang="en-US" altLang="zh-CN" sz="2800" dirty="0">
                <a:solidFill>
                  <a:schemeClr val="tx1"/>
                </a:solidFill>
              </a:rPr>
              <a:t>2180</a:t>
            </a:r>
            <a:r>
              <a:rPr lang="zh-CN" altLang="en-US" sz="2800" dirty="0">
                <a:solidFill>
                  <a:schemeClr val="tx1"/>
                </a:solidFill>
              </a:rPr>
              <a:t>、倍赢等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56708" name="图片 456707" descr="66_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32150"/>
            <a:ext cx="5089525" cy="362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6710" name="图片 456709" descr="090911103422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25" y="1450975"/>
            <a:ext cx="4054475" cy="540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6712" name="动作按钮: 前进或下一项 456711">
            <a:hlinkClick r:id="rId3" action="ppaction://hlinksldjump"/>
          </p:cNvPr>
          <p:cNvSpPr/>
          <p:nvPr/>
        </p:nvSpPr>
        <p:spPr>
          <a:xfrm>
            <a:off x="8374063" y="6329363"/>
            <a:ext cx="477837" cy="381000"/>
          </a:xfrm>
          <a:prstGeom prst="actionButtonForwardNext">
            <a:avLst/>
          </a:prstGeom>
          <a:solidFill>
            <a:schemeClr val="bg1"/>
          </a:solidFill>
          <a:ln w="9525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211547436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930" y="-60325"/>
            <a:ext cx="9218930" cy="6918325"/>
          </a:xfrm>
          <a:prstGeom prst="rect">
            <a:avLst/>
          </a:prstGeom>
        </p:spPr>
      </p:pic>
      <p:pic>
        <p:nvPicPr>
          <p:cNvPr id="3" name="图片 2" descr="360截图201705211543496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930" y="-60325"/>
            <a:ext cx="9218930" cy="699008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0274" name="标题 310273"/>
          <p:cNvSpPr>
            <a:spLocks noGrp="1"/>
          </p:cNvSpPr>
          <p:nvPr>
            <p:ph type="title"/>
          </p:nvPr>
        </p:nvSpPr>
        <p:spPr>
          <a:xfrm>
            <a:off x="1379538" y="473075"/>
            <a:ext cx="5840412" cy="860425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2" charset="-122"/>
              </a:rPr>
              <a:t>一、概述</a:t>
            </a:r>
            <a:endParaRPr lang="zh-CN" altLang="en-US" sz="4000" b="1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sp>
        <p:nvSpPr>
          <p:cNvPr id="310275" name="文本占位符 310274"/>
          <p:cNvSpPr>
            <a:spLocks noGrp="1"/>
          </p:cNvSpPr>
          <p:nvPr>
            <p:ph type="body" idx="1"/>
          </p:nvPr>
        </p:nvSpPr>
        <p:spPr>
          <a:xfrm>
            <a:off x="317500" y="1441450"/>
            <a:ext cx="6373813" cy="1884363"/>
          </a:xfrm>
        </p:spPr>
        <p:txBody>
          <a:bodyPr/>
          <a:p>
            <a:pPr marL="0" indent="666750" algn="just">
              <a:lnSpc>
                <a:spcPct val="9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番茄</a:t>
            </a:r>
            <a:r>
              <a:rPr lang="zh-CN" altLang="en-US" sz="2000" dirty="0">
                <a:latin typeface="黑体" panose="02010609060101010101" pitchFamily="2" charset="-122"/>
              </a:rPr>
              <a:t>（</a:t>
            </a:r>
            <a:r>
              <a:rPr lang="en-US" altLang="zh-CN" sz="2000" i="1" err="1">
                <a:latin typeface="黑体" panose="02010609060101010101" pitchFamily="2" charset="-122"/>
              </a:rPr>
              <a:t>Lycopersicon esculentum</a:t>
            </a:r>
            <a:r>
              <a:rPr lang="en-US" altLang="zh-CN" sz="2000">
                <a:latin typeface="黑体" panose="02010609060101010101" pitchFamily="2" charset="-122"/>
              </a:rPr>
              <a:t> Mill</a:t>
            </a:r>
            <a:r>
              <a:rPr lang="zh-CN" altLang="en-US" sz="2000">
                <a:latin typeface="黑体" panose="02010609060101010101" pitchFamily="2" charset="-122"/>
              </a:rPr>
              <a:t>）</a:t>
            </a:r>
            <a:r>
              <a:rPr lang="zh-CN" altLang="en-US" sz="2400" dirty="0">
                <a:latin typeface="黑体" panose="02010609060101010101" pitchFamily="2" charset="-122"/>
              </a:rPr>
              <a:t>为茄科番茄属的草本植物。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666750" algn="just">
              <a:lnSpc>
                <a:spcPct val="9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原产于南美洲的安第斯山脉。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666750" algn="just">
              <a:lnSpc>
                <a:spcPct val="95000"/>
              </a:lnSpc>
              <a:buNone/>
            </a:pPr>
            <a:r>
              <a:rPr lang="en-US" altLang="zh-CN" sz="2400" dirty="0">
                <a:latin typeface="黑体" panose="02010609060101010101" pitchFamily="2" charset="-122"/>
              </a:rPr>
              <a:t>17-18</a:t>
            </a:r>
            <a:r>
              <a:rPr lang="zh-CN" altLang="en-US" sz="2400" dirty="0">
                <a:latin typeface="黑体" panose="02010609060101010101" pitchFamily="2" charset="-122"/>
              </a:rPr>
              <a:t>世纪传入我国。</a:t>
            </a:r>
            <a:r>
              <a:rPr lang="en-US" altLang="zh-CN" sz="2400" dirty="0">
                <a:latin typeface="黑体" panose="02010609060101010101" pitchFamily="2" charset="-122"/>
              </a:rPr>
              <a:t>20</a:t>
            </a:r>
            <a:r>
              <a:rPr lang="zh-CN" altLang="en-US" sz="2400" dirty="0">
                <a:latin typeface="黑体" panose="02010609060101010101" pitchFamily="2" charset="-122"/>
              </a:rPr>
              <a:t>世纪初，逐渐栽培食用。目前已实现了周年生产、周年供应。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10276" name="动作按钮: 上一张 31027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5403" name="图片 315402" descr="200692115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413"/>
            <a:ext cx="4148138" cy="342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405" name="图片 315404" descr="jiangxuhui8910150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8" y="3405188"/>
            <a:ext cx="3449637" cy="3449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407" name="图片 315406" descr="mainamai$216135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0"/>
            <a:ext cx="2257425" cy="414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191659188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630" y="-139065"/>
            <a:ext cx="9573895" cy="7357745"/>
          </a:xfrm>
          <a:prstGeom prst="rect">
            <a:avLst/>
          </a:prstGeom>
        </p:spPr>
      </p:pic>
      <p:pic>
        <p:nvPicPr>
          <p:cNvPr id="3" name="图片 2" descr="360截图201705211525438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995" y="-138430"/>
            <a:ext cx="9572625" cy="72186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1298" name="标题 311297"/>
          <p:cNvSpPr>
            <a:spLocks noGrp="1"/>
          </p:cNvSpPr>
          <p:nvPr>
            <p:ph type="title"/>
          </p:nvPr>
        </p:nvSpPr>
        <p:spPr>
          <a:xfrm>
            <a:off x="1350963" y="514350"/>
            <a:ext cx="6021387" cy="781050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二、生物学基础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1300" name="动作按钮: 上一张 311299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1302" name="图片 311301" descr="fq05"/>
          <p:cNvPicPr>
            <a:picLocks noChangeAspect="1"/>
          </p:cNvPicPr>
          <p:nvPr/>
        </p:nvPicPr>
        <p:blipFill>
          <a:blip r:embed="rId2"/>
          <a:srcRect b="20917"/>
          <a:stretch>
            <a:fillRect/>
          </a:stretch>
        </p:blipFill>
        <p:spPr>
          <a:xfrm>
            <a:off x="4346575" y="1400175"/>
            <a:ext cx="4797425" cy="360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304" name="文本占位符 311303"/>
          <p:cNvSpPr>
            <a:spLocks noGrp="1"/>
          </p:cNvSpPr>
          <p:nvPr>
            <p:ph type="body" idx="1"/>
          </p:nvPr>
        </p:nvSpPr>
        <p:spPr>
          <a:xfrm>
            <a:off x="277813" y="1681163"/>
            <a:ext cx="8332787" cy="4457700"/>
          </a:xfrm>
        </p:spPr>
        <p:txBody>
          <a:bodyPr vert="horz" wrap="square" lIns="91440" tIns="45720" rIns="91440" bIns="45720" anchor="t"/>
          <a:p>
            <a:pPr marL="0" indent="0" algn="just">
              <a:lnSpc>
                <a:spcPct val="175000"/>
              </a:lnSpc>
              <a:buNone/>
            </a:pPr>
            <a:r>
              <a:rPr lang="zh-CN" altLang="en-US" sz="2800" dirty="0"/>
              <a:t>（一）</a:t>
            </a:r>
            <a:r>
              <a:rPr lang="zh-CN" altLang="en-US" sz="2800" dirty="0">
                <a:hlinkClick r:id="rId3" action="ppaction://hlinksldjump"/>
              </a:rPr>
              <a:t>植物学特征</a:t>
            </a:r>
            <a:r>
              <a:rPr lang="zh-CN" altLang="en-US" sz="2800" dirty="0"/>
              <a:t>及生育周期</a:t>
            </a:r>
            <a:endParaRPr lang="zh-CN" altLang="en-US" sz="2800" dirty="0"/>
          </a:p>
          <a:p>
            <a:pPr marL="0" indent="0" algn="just">
              <a:lnSpc>
                <a:spcPct val="175000"/>
              </a:lnSpc>
              <a:buNone/>
            </a:pPr>
            <a:r>
              <a:rPr lang="zh-CN" altLang="en-US" sz="2800" dirty="0"/>
              <a:t>（二）</a:t>
            </a:r>
            <a:r>
              <a:rPr lang="zh-CN" altLang="en-US" sz="2800" dirty="0">
                <a:hlinkClick r:id="rId4" action="ppaction://hlinksldjump"/>
              </a:rPr>
              <a:t>对环境条件的要求</a:t>
            </a:r>
            <a:endParaRPr lang="zh-CN" altLang="en-US" sz="2800"/>
          </a:p>
        </p:txBody>
      </p:sp>
      <p:pic>
        <p:nvPicPr>
          <p:cNvPr id="2" name="图片 1" descr="360截图201705191659466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5910" y="-667385"/>
            <a:ext cx="9735820" cy="7898765"/>
          </a:xfrm>
          <a:prstGeom prst="rect">
            <a:avLst/>
          </a:prstGeom>
        </p:spPr>
      </p:pic>
      <p:pic>
        <p:nvPicPr>
          <p:cNvPr id="3" name="图片 2" descr="360截图201705211525592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5910" y="-666750"/>
            <a:ext cx="9735820" cy="799211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5394" name="标题 315393"/>
          <p:cNvSpPr>
            <a:spLocks noGrp="1"/>
          </p:cNvSpPr>
          <p:nvPr>
            <p:ph type="title"/>
          </p:nvPr>
        </p:nvSpPr>
        <p:spPr>
          <a:xfrm>
            <a:off x="158750" y="400050"/>
            <a:ext cx="3475038" cy="763588"/>
          </a:xfrm>
        </p:spPr>
        <p:txBody>
          <a:bodyPr anchor="b"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  <a:t>（一）植物学特征</a:t>
            </a:r>
            <a:b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</a:b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  <a:t>及生育周期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pic>
        <p:nvPicPr>
          <p:cNvPr id="315399" name="图片 315398" descr="u0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52650"/>
            <a:ext cx="4705350" cy="470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400" name="文本框 315399"/>
          <p:cNvSpPr txBox="1"/>
          <p:nvPr/>
        </p:nvSpPr>
        <p:spPr>
          <a:xfrm>
            <a:off x="4705350" y="4371975"/>
            <a:ext cx="1303338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根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茎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叶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5401" name="矩形 315400"/>
          <p:cNvSpPr/>
          <p:nvPr/>
        </p:nvSpPr>
        <p:spPr>
          <a:xfrm>
            <a:off x="6234113" y="4151313"/>
            <a:ext cx="1403350" cy="22875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50000"/>
              </a:lnSpc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花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果实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hlinkClick r:id="" action="ppaction://noaction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种子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14724" name="图片 414723" descr="1_100714143426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8" y="0"/>
            <a:ext cx="5510212" cy="413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4725" name="动作按钮: 上一张 414724">
            <a:hlinkClick r:id="rId3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 descr="360截图201705191700027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0415" y="-145415"/>
            <a:ext cx="10516870" cy="7359015"/>
          </a:xfrm>
          <a:prstGeom prst="rect">
            <a:avLst/>
          </a:prstGeom>
        </p:spPr>
      </p:pic>
      <p:pic>
        <p:nvPicPr>
          <p:cNvPr id="3" name="图片 2" descr="360截图201705211526122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9780" y="-146050"/>
            <a:ext cx="10515600" cy="735901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7138" name="标题 347137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br>
              <a:rPr lang="en-US" altLang="zh-CN" sz="4000" b="1">
                <a:latin typeface="黑体" panose="02010609060101010101" pitchFamily="2" charset="-122"/>
              </a:rPr>
            </a:br>
            <a:br>
              <a:rPr lang="en-US" altLang="zh-CN" sz="4000" b="1">
                <a:latin typeface="黑体" panose="02010609060101010101" pitchFamily="2" charset="-122"/>
              </a:rPr>
            </a:br>
            <a:br>
              <a:rPr lang="en-US" altLang="zh-CN" sz="4000" b="1">
                <a:latin typeface="黑体" panose="02010609060101010101" pitchFamily="2" charset="-122"/>
              </a:rPr>
            </a:br>
            <a:r>
              <a:rPr lang="en-US" altLang="zh-CN" sz="4000" b="1">
                <a:latin typeface="黑体" panose="02010609060101010101" pitchFamily="2" charset="-122"/>
              </a:rPr>
              <a:t>1.</a:t>
            </a:r>
            <a:r>
              <a:rPr lang="zh-CN" altLang="en-US" sz="3200" b="1" dirty="0">
                <a:latin typeface="黑体" panose="02010609060101010101" pitchFamily="2" charset="-122"/>
              </a:rPr>
              <a:t>种子发芽期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7139" name="文本占位符 347138"/>
          <p:cNvSpPr>
            <a:spLocks noGrp="1"/>
          </p:cNvSpPr>
          <p:nvPr>
            <p:ph type="body" idx="1"/>
          </p:nvPr>
        </p:nvSpPr>
        <p:spPr>
          <a:xfrm>
            <a:off x="463550" y="4545013"/>
            <a:ext cx="7689850" cy="1711325"/>
          </a:xfrm>
        </p:spPr>
        <p:txBody>
          <a:bodyPr/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适宜条件下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7-9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天。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发芽适温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28-30℃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，最低温度为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12℃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，超过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35℃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对发芽不利。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预防：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带帽出土、高脚苗、猝倒病、立枯病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7140" name="动作按钮: 上一张 347139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15752" name="图片 41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938" y="1295400"/>
            <a:ext cx="6910387" cy="324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5753" name="矩形 415752"/>
          <p:cNvSpPr/>
          <p:nvPr/>
        </p:nvSpPr>
        <p:spPr>
          <a:xfrm>
            <a:off x="3640138" y="3937000"/>
            <a:ext cx="23177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发芽</a:t>
            </a:r>
            <a:r>
              <a:rPr lang="en-US" altLang="zh-CN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zh-CN" altLang="en-US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第一片真叶出现</a:t>
            </a:r>
            <a:r>
              <a:rPr lang="en-US" altLang="zh-CN" sz="160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160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360截图20170519170017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640" y="-107950"/>
            <a:ext cx="10188575" cy="7368540"/>
          </a:xfrm>
          <a:prstGeom prst="rect">
            <a:avLst/>
          </a:prstGeom>
        </p:spPr>
      </p:pic>
      <p:pic>
        <p:nvPicPr>
          <p:cNvPr id="3" name="图片 2" descr="360截图201705211526449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40" y="-16510"/>
            <a:ext cx="10083165" cy="767143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62" name="标题 348161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2.</a:t>
            </a:r>
            <a:r>
              <a:rPr lang="zh-CN" altLang="en-US" sz="3200" b="1" dirty="0">
                <a:latin typeface="黑体" panose="02010609060101010101" pitchFamily="2" charset="-122"/>
              </a:rPr>
              <a:t>幼苗期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8163" name="文本占位符 348162"/>
          <p:cNvSpPr>
            <a:spLocks noGrp="1"/>
          </p:cNvSpPr>
          <p:nvPr>
            <p:ph type="body" idx="1"/>
          </p:nvPr>
        </p:nvSpPr>
        <p:spPr>
          <a:xfrm>
            <a:off x="438150" y="1538288"/>
            <a:ext cx="8208963" cy="4533900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第一真叶展开到定植，经历两个阶段：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zh-CN" altLang="en-US" sz="2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基本营养阶段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2-3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片真叶前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zh-CN" altLang="en-US" sz="2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花芽分化与营养阶段：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2-3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片真叶展开后开始分化。花序、小花、叶片分化及顶芽的生长连续交错进行。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24970" name="图片 424969" descr="img55936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7313" y="3932238"/>
            <a:ext cx="2536825" cy="292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4971" name="动作按钮: 上一张 424970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24974" name="图片 424973" descr="104_185944_c88a98ef9499e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2238"/>
            <a:ext cx="3897313" cy="292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4975" name="矩形 424974"/>
          <p:cNvSpPr/>
          <p:nvPr/>
        </p:nvSpPr>
        <p:spPr>
          <a:xfrm>
            <a:off x="6434138" y="3932238"/>
            <a:ext cx="2709862" cy="1927225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/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播后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20-30d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分化第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花序，每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10d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左右分化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个花序。花芽开始分化后每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2-3d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分化一个小花。</a:t>
            </a:r>
            <a:endParaRPr lang="zh-CN" altLang="en-US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 descr="360截图20170519170034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370" y="-29210"/>
            <a:ext cx="10144760" cy="7388860"/>
          </a:xfrm>
          <a:prstGeom prst="rect">
            <a:avLst/>
          </a:prstGeom>
        </p:spPr>
      </p:pic>
      <p:pic>
        <p:nvPicPr>
          <p:cNvPr id="3" name="图片 2" descr="360截图201705211527098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7370" y="-29210"/>
            <a:ext cx="10145395" cy="747014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1234" name="标题 351233"/>
          <p:cNvSpPr>
            <a:spLocks noGrp="1"/>
          </p:cNvSpPr>
          <p:nvPr>
            <p:ph type="title"/>
          </p:nvPr>
        </p:nvSpPr>
        <p:spPr>
          <a:xfrm>
            <a:off x="1350963" y="571500"/>
            <a:ext cx="7069137" cy="723900"/>
          </a:xfrm>
        </p:spPr>
        <p:txBody>
          <a:bodyPr anchor="b"/>
          <a:p>
            <a:r>
              <a:rPr lang="zh-CN" altLang="en-US" sz="3600" dirty="0">
                <a:latin typeface="黑体" panose="02010609060101010101" pitchFamily="2" charset="-122"/>
              </a:rPr>
              <a:t>幼苗期</a:t>
            </a:r>
            <a:r>
              <a:rPr lang="en-US" altLang="zh-CN" sz="3600">
                <a:latin typeface="黑体" panose="02010609060101010101" pitchFamily="2" charset="-122"/>
              </a:rPr>
              <a:t>--</a:t>
            </a:r>
            <a:r>
              <a:rPr lang="zh-CN" altLang="en-US" sz="2800" dirty="0">
                <a:latin typeface="黑体" panose="02010609060101010101" pitchFamily="2" charset="-122"/>
              </a:rPr>
              <a:t>花芽分化</a:t>
            </a:r>
            <a:endParaRPr lang="zh-CN" altLang="en-US" sz="3600">
              <a:latin typeface="黑体" panose="02010609060101010101" pitchFamily="2" charset="-122"/>
            </a:endParaRPr>
          </a:p>
        </p:txBody>
      </p:sp>
      <p:sp>
        <p:nvSpPr>
          <p:cNvPr id="351235" name="文本占位符 351234"/>
          <p:cNvSpPr>
            <a:spLocks noGrp="1"/>
          </p:cNvSpPr>
          <p:nvPr>
            <p:ph type="body" idx="1"/>
          </p:nvPr>
        </p:nvSpPr>
        <p:spPr>
          <a:xfrm>
            <a:off x="438150" y="1638300"/>
            <a:ext cx="8439150" cy="1522413"/>
          </a:xfrm>
        </p:spPr>
        <p:txBody>
          <a:bodyPr/>
          <a:p>
            <a:pPr marL="0" indent="571500"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花芽分化的节位高低、数目、质量受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</a:rPr>
              <a:t>品种</a:t>
            </a:r>
            <a:r>
              <a:rPr lang="zh-CN" altLang="en-US" sz="2400" dirty="0">
                <a:latin typeface="黑体" panose="02010609060101010101" pitchFamily="2" charset="-122"/>
              </a:rPr>
              <a:t>及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</a:rPr>
              <a:t>育苗条件</a:t>
            </a:r>
            <a:r>
              <a:rPr lang="zh-CN" altLang="en-US" sz="2400" dirty="0">
                <a:latin typeface="黑体" panose="02010609060101010101" pitchFamily="2" charset="-122"/>
              </a:rPr>
              <a:t>制约。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/>
            <a:r>
              <a:rPr lang="zh-CN" altLang="en-US" sz="2400" dirty="0">
                <a:latin typeface="黑体" panose="02010609060101010101" pitchFamily="2" charset="-122"/>
              </a:rPr>
              <a:t>早熟品种：</a:t>
            </a:r>
            <a:r>
              <a:rPr lang="en-US" altLang="zh-CN" sz="2400" dirty="0">
                <a:latin typeface="黑体" panose="02010609060101010101" pitchFamily="2" charset="-122"/>
              </a:rPr>
              <a:t>6-7</a:t>
            </a:r>
            <a:r>
              <a:rPr lang="zh-CN" altLang="en-US" sz="2400" dirty="0">
                <a:latin typeface="黑体" panose="02010609060101010101" pitchFamily="2" charset="-122"/>
              </a:rPr>
              <a:t>片叶始花，中晚熟品种：</a:t>
            </a:r>
            <a:r>
              <a:rPr lang="en-US" altLang="zh-CN" sz="2400" dirty="0">
                <a:latin typeface="黑体" panose="02010609060101010101" pitchFamily="2" charset="-122"/>
              </a:rPr>
              <a:t>7-8</a:t>
            </a:r>
            <a:r>
              <a:rPr lang="zh-CN" altLang="en-US" sz="2400" dirty="0">
                <a:latin typeface="黑体" panose="02010609060101010101" pitchFamily="2" charset="-122"/>
              </a:rPr>
              <a:t>片叶始花。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/>
            <a:r>
              <a:rPr lang="zh-CN" altLang="en-US" sz="2400" dirty="0">
                <a:latin typeface="黑体" panose="02010609060101010101" pitchFamily="2" charset="-122"/>
              </a:rPr>
              <a:t>适宜</a:t>
            </a: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温度</a:t>
            </a:r>
            <a:r>
              <a:rPr lang="zh-CN" altLang="en-US" sz="2400" dirty="0">
                <a:latin typeface="黑体" panose="02010609060101010101" pitchFamily="2" charset="-122"/>
              </a:rPr>
              <a:t>、充足光照和水分、营养利于花芽分化。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51236" name="动作按钮: 上一张 35123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2678" name="圆角矩形标注 412677"/>
          <p:cNvSpPr/>
          <p:nvPr/>
        </p:nvSpPr>
        <p:spPr>
          <a:xfrm>
            <a:off x="909638" y="3994150"/>
            <a:ext cx="5962650" cy="990600"/>
          </a:xfrm>
          <a:prstGeom prst="wedgeRoundRectCallout">
            <a:avLst>
              <a:gd name="adj1" fmla="val -31949"/>
              <a:gd name="adj2" fmla="val -163139"/>
              <a:gd name="adj3" fmla="val 16667"/>
            </a:avLst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高温下尤其昼夜温差小花芽数目减少。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夜温低于</a:t>
            </a:r>
            <a:r>
              <a:rPr lang="en-US" altLang="zh-CN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7℃</a:t>
            </a: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时则易出现畸形花。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 descr="360截图20170519170922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5185" y="-111760"/>
            <a:ext cx="10247630" cy="7218680"/>
          </a:xfrm>
          <a:prstGeom prst="rect">
            <a:avLst/>
          </a:prstGeom>
        </p:spPr>
      </p:pic>
      <p:pic>
        <p:nvPicPr>
          <p:cNvPr id="3" name="图片 2" descr="360截图201705211527235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050" y="-353695"/>
            <a:ext cx="10310495" cy="7632065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9186" name="标题 349185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3.</a:t>
            </a:r>
            <a:r>
              <a:rPr lang="zh-CN" altLang="en-US" sz="3200" b="1" dirty="0">
                <a:latin typeface="黑体" panose="02010609060101010101" pitchFamily="2" charset="-122"/>
              </a:rPr>
              <a:t>开花期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9187" name="文本占位符 349186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第一花序现蕾、开花到座果。是生长中心过渡的转折期。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管理重点：</a:t>
            </a:r>
            <a:r>
              <a:rPr lang="zh-CN" altLang="en-US" sz="2800" dirty="0">
                <a:latin typeface="黑体" panose="02010609060101010101" pitchFamily="2" charset="-122"/>
              </a:rPr>
              <a:t>协调营养生长与生殖生长的矛盾。主要做到蹲苗，促进早发根，注意保花保果。防止徒长和坠秧现象。</a:t>
            </a:r>
            <a:endParaRPr lang="zh-CN" altLang="en-US" sz="2800" dirty="0">
              <a:latin typeface="黑体" panose="02010609060101010101" pitchFamily="2" charset="-122"/>
            </a:endParaRPr>
          </a:p>
        </p:txBody>
      </p:sp>
      <p:sp>
        <p:nvSpPr>
          <p:cNvPr id="349190" name="动作按钮: 上一张 349189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49192" name="图片 349191" descr="200812101139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613" y="4283075"/>
            <a:ext cx="3681412" cy="257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201705191709349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565" y="150495"/>
            <a:ext cx="9823450" cy="7501890"/>
          </a:xfrm>
          <a:prstGeom prst="rect">
            <a:avLst/>
          </a:prstGeom>
        </p:spPr>
      </p:pic>
      <p:pic>
        <p:nvPicPr>
          <p:cNvPr id="3" name="图片 2" descr="360截图201705211527420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6565" y="-100330"/>
            <a:ext cx="9824085" cy="8067040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</p:sld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0000CC"/>
      </a:hlink>
      <a:folHlink>
        <a:srgbClr val="FF6600"/>
      </a:folHlink>
    </a:clrScheme>
    <a:fontScheme name="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0000CC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2081</Words>
  <Application>WPS 演示</Application>
  <PresentationFormat>在屏幕上显示</PresentationFormat>
  <Paragraphs>158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  <vt:variant>
        <vt:lpstr>自定义放映</vt:lpstr>
      </vt:variant>
      <vt:variant>
        <vt:i4>1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Tahoma</vt:lpstr>
      <vt:lpstr>楷体_GB2312</vt:lpstr>
      <vt:lpstr>黑体</vt:lpstr>
      <vt:lpstr>微软雅黑</vt:lpstr>
      <vt:lpstr>仿宋_GB2312</vt:lpstr>
      <vt:lpstr>Monotype Sorts</vt:lpstr>
      <vt:lpstr>新宋体</vt:lpstr>
      <vt:lpstr>仿宋</vt:lpstr>
      <vt:lpstr>Wingdings</vt:lpstr>
      <vt:lpstr>Blends</vt:lpstr>
      <vt:lpstr>西红柿栽培技术</vt:lpstr>
      <vt:lpstr>目录</vt:lpstr>
      <vt:lpstr>一、概述</vt:lpstr>
      <vt:lpstr>二、生物学基础</vt:lpstr>
      <vt:lpstr>（一）植物学特征 及生育周期</vt:lpstr>
      <vt:lpstr>   1.种子发芽期</vt:lpstr>
      <vt:lpstr>2.幼苗期</vt:lpstr>
      <vt:lpstr>幼苗期--花芽分化</vt:lpstr>
      <vt:lpstr>3.开花期</vt:lpstr>
      <vt:lpstr>4.结果期</vt:lpstr>
      <vt:lpstr>（二）对环境条件的要求</vt:lpstr>
      <vt:lpstr>1.温度</vt:lpstr>
      <vt:lpstr>2.水分</vt:lpstr>
      <vt:lpstr>3.光照</vt:lpstr>
      <vt:lpstr>4.土壤与营养</vt:lpstr>
      <vt:lpstr>三、类型与品种</vt:lpstr>
      <vt:lpstr>中杂105号</vt:lpstr>
      <vt:lpstr>圣女樱桃番茄</vt:lpstr>
      <vt:lpstr>佳粉15号</vt:lpstr>
      <vt:lpstr>L-402</vt:lpstr>
      <vt:lpstr>毛粉802</vt:lpstr>
      <vt:lpstr>日光温室冬春茬、大棚春提前品种</vt:lpstr>
      <vt:lpstr>自定义放映1</vt:lpstr>
    </vt:vector>
  </TitlesOfParts>
  <Company>河北农业大学园艺系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蔬菜栽培学各论</dc:title>
  <dc:creator>李青云</dc:creator>
  <cp:lastModifiedBy>Administrator</cp:lastModifiedBy>
  <cp:revision>1600</cp:revision>
  <dcterms:created xsi:type="dcterms:W3CDTF">2000-10-22T12:32:00Z</dcterms:created>
  <dcterms:modified xsi:type="dcterms:W3CDTF">2017-05-22T00:58:01Z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