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31"/>
  </p:handoutMasterIdLst>
  <p:sldIdLst>
    <p:sldId id="402" r:id="rId3"/>
    <p:sldId id="281" r:id="rId4"/>
    <p:sldId id="282" r:id="rId5"/>
    <p:sldId id="283" r:id="rId6"/>
    <p:sldId id="287" r:id="rId7"/>
    <p:sldId id="312" r:id="rId8"/>
    <p:sldId id="313" r:id="rId9"/>
    <p:sldId id="316" r:id="rId10"/>
    <p:sldId id="314" r:id="rId12"/>
    <p:sldId id="315" r:id="rId13"/>
    <p:sldId id="286" r:id="rId14"/>
    <p:sldId id="294" r:id="rId15"/>
    <p:sldId id="295" r:id="rId16"/>
    <p:sldId id="296" r:id="rId17"/>
    <p:sldId id="297" r:id="rId18"/>
    <p:sldId id="298" r:id="rId19"/>
    <p:sldId id="391" r:id="rId20"/>
    <p:sldId id="390" r:id="rId21"/>
    <p:sldId id="300" r:id="rId22"/>
    <p:sldId id="319" r:id="rId23"/>
    <p:sldId id="317" r:id="rId24"/>
    <p:sldId id="386" r:id="rId25"/>
    <p:sldId id="387" r:id="rId26"/>
    <p:sldId id="388" r:id="rId27"/>
    <p:sldId id="389" r:id="rId28"/>
    <p:sldId id="301" r:id="rId29"/>
    <p:sldId id="368" r:id="rId30"/>
  </p:sldIdLst>
  <p:sldSz cx="9144000" cy="6858000" type="screen4x3"/>
  <p:notesSz cx="6858000" cy="9144000"/>
  <p:custShowLst>
    <p:custShow name="自定义放映1" id="0">
      <p:sldLst>
        <p:sld r:id="rId15"/>
        <p:sld r:id="rId16"/>
        <p:sld r:id="rId17"/>
        <p:sld r:id="rId18"/>
        <p:sld r:id="rId19"/>
        <p:sld r:id="rId22"/>
      </p:sldLst>
    </p:custShow>
  </p:custShow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6FF33"/>
    <a:srgbClr val="006666"/>
    <a:srgbClr val="FFFF00"/>
    <a:srgbClr val="FF0066"/>
    <a:srgbClr val="0000FF"/>
    <a:srgbClr val="009900"/>
    <a:srgbClr val="FF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4"/>
    <p:restoredTop sz="94634"/>
  </p:normalViewPr>
  <p:slideViewPr>
    <p:cSldViewPr snapToGrid="0" snapToObjects="1" showGuides="1">
      <p:cViewPr varScale="1">
        <p:scale>
          <a:sx n="114" d="100"/>
          <a:sy n="114" d="100"/>
        </p:scale>
        <p:origin x="-10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43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4658" name="页眉占位符 4546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 dirty="0"/>
          </a:p>
        </p:txBody>
      </p:sp>
      <p:sp>
        <p:nvSpPr>
          <p:cNvPr id="454659" name="日期占位符 45465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454660" name="页脚占位符 454659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 dirty="0"/>
          </a:p>
        </p:txBody>
      </p:sp>
      <p:sp>
        <p:nvSpPr>
          <p:cNvPr id="454661" name="灯片编号占位符 45466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 dirty="0"/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5090" name="页眉占位符 3450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sz="1200" dirty="0">
              <a:latin typeface="Tahoma" panose="020B0604030504040204" pitchFamily="34" charset="0"/>
            </a:endParaRPr>
          </a:p>
        </p:txBody>
      </p:sp>
      <p:sp>
        <p:nvSpPr>
          <p:cNvPr id="345091" name="日期占位符 345090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>
              <a:latin typeface="Tahoma" panose="020B0604030504040204" pitchFamily="34" charset="0"/>
            </a:endParaRPr>
          </a:p>
        </p:txBody>
      </p:sp>
      <p:sp>
        <p:nvSpPr>
          <p:cNvPr id="345092" name="幻灯片图像占位符 345091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5093" name="文本占位符 345092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45094" name="页脚占位符 34509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sz="1200" dirty="0">
              <a:latin typeface="Tahoma" panose="020B0604030504040204" pitchFamily="34" charset="0"/>
            </a:endParaRPr>
          </a:p>
        </p:txBody>
      </p:sp>
      <p:sp>
        <p:nvSpPr>
          <p:cNvPr id="345095" name="灯片编号占位符 345094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sz="1200" dirty="0">
                <a:latin typeface="Tahoma" panose="020B0604030504040204" pitchFamily="34" charset="0"/>
              </a:rPr>
            </a:fld>
            <a:endParaRPr lang="zh-CN" sz="1200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4594" name="幻灯片图像占位符 494593"/>
          <p:cNvSpPr>
            <a:spLocks noTextEdit="1"/>
          </p:cNvSpPr>
          <p:nvPr>
            <p:ph type="sldImg"/>
          </p:nvPr>
        </p:nvSpPr>
        <p:spPr/>
      </p:sp>
      <p:sp>
        <p:nvSpPr>
          <p:cNvPr id="494595" name="文本占位符 49459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r>
              <a:rPr lang="zh-CN" altLang="en-US" dirty="0"/>
              <a:t>花芽分化与温度的关系</a:t>
            </a:r>
            <a:r>
              <a:rPr lang="en-US" altLang="zh-CN" dirty="0"/>
              <a:t> </a:t>
            </a:r>
            <a:r>
              <a:rPr lang="zh-CN" altLang="en-US" dirty="0"/>
              <a:t>温度与苗期发育关系很大，番茄播种后如温度适宜，</a:t>
            </a:r>
            <a:r>
              <a:rPr lang="en-US" altLang="zh-CN" dirty="0"/>
              <a:t>25-30</a:t>
            </a:r>
            <a:r>
              <a:rPr lang="zh-CN" altLang="en-US" dirty="0"/>
              <a:t>天可达到：株高</a:t>
            </a:r>
            <a:r>
              <a:rPr lang="en-US" altLang="zh-CN" dirty="0"/>
              <a:t>30</a:t>
            </a:r>
            <a:r>
              <a:rPr lang="zh-CN" altLang="en-US" dirty="0"/>
              <a:t>厘米、茎租</a:t>
            </a:r>
            <a:r>
              <a:rPr lang="en-US" altLang="zh-CN" dirty="0"/>
              <a:t>2</a:t>
            </a:r>
            <a:r>
              <a:rPr lang="zh-CN" altLang="en-US" dirty="0"/>
              <a:t>毫米、真叶</a:t>
            </a:r>
            <a:r>
              <a:rPr lang="en-US" altLang="zh-CN" dirty="0"/>
              <a:t>2</a:t>
            </a:r>
            <a:r>
              <a:rPr lang="zh-CN" altLang="en-US" dirty="0"/>
              <a:t>片、茎叶重</a:t>
            </a:r>
            <a:r>
              <a:rPr lang="en-US" altLang="zh-CN" dirty="0"/>
              <a:t>0.4-1.0</a:t>
            </a:r>
            <a:r>
              <a:rPr lang="zh-CN" altLang="en-US" dirty="0"/>
              <a:t>克，即开始第</a:t>
            </a:r>
            <a:r>
              <a:rPr lang="en-US" altLang="zh-CN" dirty="0"/>
              <a:t>1</a:t>
            </a:r>
            <a:r>
              <a:rPr lang="zh-CN" altLang="en-US" dirty="0"/>
              <a:t>花序的花芽分化。从播种到第</a:t>
            </a:r>
            <a:r>
              <a:rPr lang="en-US" altLang="zh-CN" dirty="0"/>
              <a:t>1</a:t>
            </a:r>
            <a:r>
              <a:rPr lang="zh-CN" altLang="en-US" dirty="0"/>
              <a:t>花穗花芽分化，大致积温为</a:t>
            </a:r>
            <a:r>
              <a:rPr lang="en-US" altLang="zh-CN" dirty="0"/>
              <a:t>600℃</a:t>
            </a:r>
            <a:r>
              <a:rPr lang="zh-CN" altLang="en-US" dirty="0"/>
              <a:t>；到第</a:t>
            </a:r>
            <a:r>
              <a:rPr lang="en-US" altLang="zh-CN" dirty="0"/>
              <a:t>2</a:t>
            </a:r>
            <a:r>
              <a:rPr lang="zh-CN" altLang="en-US" dirty="0"/>
              <a:t>花穗花芽分化，积温为</a:t>
            </a:r>
            <a:r>
              <a:rPr lang="en-US" altLang="zh-CN" dirty="0"/>
              <a:t>850-970℃</a:t>
            </a:r>
            <a:r>
              <a:rPr lang="zh-CN" altLang="en-US" dirty="0"/>
              <a:t>；从花芽分化到开花的积温大约需</a:t>
            </a:r>
            <a:r>
              <a:rPr lang="en-US" altLang="zh-CN" dirty="0"/>
              <a:t>1 000℃</a:t>
            </a:r>
            <a:r>
              <a:rPr lang="zh-CN" altLang="en-US" dirty="0"/>
              <a:t>。可以通过有效积温并结合育苗时的温度预测花芽分化的时期。在高温条件下花芽分化虽然较早，但花的质量受到影响，而在较低温度条件下育苗，虽然苗龄稍长些，但其花芽分化的数量较多，花较大，着花率也高。昼夜温差对花芽也有影响，最适宜的温度是白天气温</a:t>
            </a:r>
            <a:r>
              <a:rPr lang="en-US" altLang="zh-CN" dirty="0"/>
              <a:t>24℃</a:t>
            </a:r>
            <a:r>
              <a:rPr lang="zh-CN" altLang="en-US" dirty="0"/>
              <a:t>，夜间气温</a:t>
            </a:r>
            <a:r>
              <a:rPr lang="en-US" altLang="zh-CN" dirty="0"/>
              <a:t>17℃</a:t>
            </a:r>
            <a:r>
              <a:rPr lang="zh-CN" altLang="en-US" dirty="0"/>
              <a:t>，</a:t>
            </a:r>
            <a:r>
              <a:rPr lang="en-US" altLang="zh-CN" dirty="0"/>
              <a:t>30℃</a:t>
            </a:r>
            <a:r>
              <a:rPr lang="zh-CN" altLang="en-US" dirty="0"/>
              <a:t>以上的夜温易使花芽发育不良，且易形成畸形花。</a:t>
            </a:r>
            <a:r>
              <a:rPr lang="en-US" altLang="zh-CN" dirty="0"/>
              <a:t>  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sz="1200" dirty="0">
                <a:latin typeface="Tahoma" panose="020B0604030504040204" pitchFamily="34" charset="0"/>
              </a:rPr>
            </a:fld>
            <a:endParaRPr lang="zh-CN" sz="1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rgbClr val="3333FF"/>
            </a:gs>
            <a:gs pos="100000">
              <a:srgbClr val="3333FF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32802" name="组合 332801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32803" name="组合 332802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32804" name="矩形 332803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2805" name="矩形 332804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332806" name="组合 332805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32807" name="矩形 332806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2808" name="矩形 332807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32809" name="矩形 332808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2810" name="矩形 332809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2811" name="矩形 332810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32812" name="标题 332811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32813" name="副标题 33281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b="1"/>
            </a:lvl1pPr>
            <a:lvl2pPr marL="457200" lvl="1" indent="0" algn="ctr">
              <a:buNone/>
              <a:defRPr b="1"/>
            </a:lvl2pPr>
            <a:lvl3pPr marL="914400" lvl="2" indent="0" algn="ctr">
              <a:buNone/>
              <a:defRPr b="1"/>
            </a:lvl3pPr>
            <a:lvl4pPr marL="1371600" lvl="3" indent="0" algn="ctr">
              <a:buNone/>
              <a:defRPr b="1"/>
            </a:lvl4pPr>
            <a:lvl5pPr marL="1828800" lvl="4" indent="0" algn="ctr">
              <a:buNone/>
              <a:defRPr b="1"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332814" name="日期占位符 332813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endParaRPr lang="zh-CN" altLang="en-US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332815" name="页脚占位符 332814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endParaRPr lang="zh-CN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332816" name="灯片编号占位符 332815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fld id="{9A0DB2DC-4C9A-4742-B13C-FB6460FD3503}" type="slidenum">
              <a:rPr lang="zh-CN" dirty="0">
                <a:solidFill>
                  <a:schemeClr val="bg2"/>
                </a:solidFill>
                <a:latin typeface="Tahoma" panose="020B0604030504040204" pitchFamily="34" charset="0"/>
              </a:rPr>
            </a:fld>
            <a:endParaRPr lang="zh-CN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332817" name="矩形 332816"/>
          <p:cNvSpPr/>
          <p:nvPr userDrawn="1"/>
        </p:nvSpPr>
        <p:spPr>
          <a:xfrm>
            <a:off x="4343400" y="4651375"/>
            <a:ext cx="3429000" cy="987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园艺学院</a:t>
            </a:r>
            <a:endParaRPr lang="zh-CN" altLang="en-US" sz="28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李青云</a:t>
            </a:r>
            <a:endParaRPr lang="zh-CN" altLang="en-US" sz="20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advClick="0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7531" y="304800"/>
            <a:ext cx="2026444" cy="58340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961856" cy="58340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400175"/>
            <a:ext cx="3808476" cy="4738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2124" y="1400175"/>
            <a:ext cx="3808476" cy="4738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  <p:transition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100000">
              <a:srgbClr val="3333FF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31778" name="矩形 331777"/>
          <p:cNvSpPr/>
          <p:nvPr/>
        </p:nvSpPr>
        <p:spPr>
          <a:xfrm>
            <a:off x="455613" y="6286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79" name="矩形 331778"/>
          <p:cNvSpPr/>
          <p:nvPr/>
        </p:nvSpPr>
        <p:spPr>
          <a:xfrm>
            <a:off x="838200" y="6286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0" name="矩形 331779"/>
          <p:cNvSpPr/>
          <p:nvPr/>
        </p:nvSpPr>
        <p:spPr>
          <a:xfrm>
            <a:off x="579438" y="10509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1" name="矩形 331780"/>
          <p:cNvSpPr/>
          <p:nvPr/>
        </p:nvSpPr>
        <p:spPr>
          <a:xfrm>
            <a:off x="949325" y="10509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2" name="矩形 331781"/>
          <p:cNvSpPr/>
          <p:nvPr/>
        </p:nvSpPr>
        <p:spPr>
          <a:xfrm>
            <a:off x="165100" y="9779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3" name="矩形 331782"/>
          <p:cNvSpPr/>
          <p:nvPr/>
        </p:nvSpPr>
        <p:spPr>
          <a:xfrm>
            <a:off x="800100" y="5207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4" name="矩形 331783"/>
          <p:cNvSpPr/>
          <p:nvPr/>
        </p:nvSpPr>
        <p:spPr>
          <a:xfrm>
            <a:off x="460375" y="136842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algn="ctr"/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1785" name="标题 331784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914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31786" name="文本占位符 331785"/>
          <p:cNvSpPr>
            <a:spLocks noGrp="1"/>
          </p:cNvSpPr>
          <p:nvPr>
            <p:ph type="body" idx="1"/>
          </p:nvPr>
        </p:nvSpPr>
        <p:spPr>
          <a:xfrm>
            <a:off x="838200" y="1400175"/>
            <a:ext cx="7772400" cy="4738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31787" name="日期占位符 331786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>
                <a:latin typeface="Tahoma" panose="020B0604030504040204" pitchFamily="34" charset="0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31788" name="页脚占位符 331787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>
                <a:latin typeface="Tahoma" panose="020B0604030504040204" pitchFamily="34" charset="0"/>
              </a:defRPr>
            </a:lvl1pPr>
          </a:lstStyle>
          <a:p>
            <a:pPr lvl="0"/>
            <a:endParaRPr lang="zh-CN" dirty="0"/>
          </a:p>
        </p:txBody>
      </p:sp>
      <p:sp>
        <p:nvSpPr>
          <p:cNvPr id="331789" name="灯片编号占位符 331788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  <p:sp>
        <p:nvSpPr>
          <p:cNvPr id="331790" name="文本框 331789"/>
          <p:cNvSpPr txBox="1"/>
          <p:nvPr userDrawn="1"/>
        </p:nvSpPr>
        <p:spPr>
          <a:xfrm>
            <a:off x="914400" y="6324600"/>
            <a:ext cx="2185988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sz="1600" b="1" i="1" dirty="0">
              <a:solidFill>
                <a:srgbClr val="FF99FF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random/>
  </p:transition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4.xml"/><Relationship Id="rId4" Type="http://schemas.openxmlformats.org/officeDocument/2006/relationships/slide" Target="slide15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6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6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6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slide" Target="slide1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6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6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3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slide" Target="slide24.xml"/><Relationship Id="rId1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25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32.e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11.xml"/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1223" name="内容占位符 521222" descr="2002年引进硬果西红柿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1220" name="标题 521219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1095375"/>
          </a:xfrm>
        </p:spPr>
        <p:txBody>
          <a:bodyPr anchor="b"/>
          <a:p>
            <a:pPr algn="ctr"/>
            <a:r>
              <a:rPr lang="zh-CN" altLang="en-US" sz="6000" dirty="0">
                <a:solidFill>
                  <a:srgbClr val="FFFF00"/>
                </a:solidFill>
              </a:rPr>
              <a:t>西红柿栽培技术</a:t>
            </a:r>
            <a:endParaRPr lang="zh-CN" altLang="en-US" sz="6000" dirty="0">
              <a:solidFill>
                <a:srgbClr val="FFFF00"/>
              </a:solidFill>
            </a:endParaRPr>
          </a:p>
        </p:txBody>
      </p:sp>
      <p:sp>
        <p:nvSpPr>
          <p:cNvPr id="521222" name="文本占位符 521221"/>
          <p:cNvSpPr>
            <a:spLocks noGrp="1"/>
          </p:cNvSpPr>
          <p:nvPr>
            <p:ph type="body" sz="half" idx="2"/>
          </p:nvPr>
        </p:nvSpPr>
        <p:spPr>
          <a:xfrm>
            <a:off x="5327650" y="4789488"/>
            <a:ext cx="3282950" cy="1349375"/>
          </a:xfrm>
        </p:spPr>
        <p:txBody>
          <a:bodyPr/>
          <a:p>
            <a:pPr>
              <a:buNone/>
            </a:pPr>
            <a:r>
              <a:rPr lang="en-US" altLang="zh-CN" sz="2400" dirty="0">
                <a:solidFill>
                  <a:srgbClr val="FF0066"/>
                </a:solidFill>
              </a:rPr>
              <a:t>       </a:t>
            </a:r>
            <a:r>
              <a:rPr lang="zh-CN" altLang="en-US" sz="2400" dirty="0">
                <a:solidFill>
                  <a:srgbClr val="FF0066"/>
                </a:solidFill>
              </a:rPr>
              <a:t>魏县农牧局</a:t>
            </a:r>
            <a:endParaRPr lang="zh-CN" altLang="en-US" sz="24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FF0066"/>
                </a:solidFill>
              </a:rPr>
              <a:t>          刘忠堂</a:t>
            </a:r>
            <a:endParaRPr lang="zh-CN" altLang="en-US" sz="24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FF0066"/>
                </a:solidFill>
              </a:rPr>
              <a:t>        </a:t>
            </a:r>
            <a:r>
              <a:rPr lang="en-US" altLang="zh-CN" sz="2400" dirty="0">
                <a:solidFill>
                  <a:srgbClr val="FF0066"/>
                </a:solidFill>
              </a:rPr>
              <a:t>2017</a:t>
            </a:r>
            <a:r>
              <a:rPr lang="zh-CN" altLang="en-US" sz="2400" dirty="0">
                <a:solidFill>
                  <a:srgbClr val="FF0066"/>
                </a:solidFill>
              </a:rPr>
              <a:t>年</a:t>
            </a:r>
            <a:r>
              <a:rPr lang="en-US" altLang="zh-CN" sz="2400" dirty="0">
                <a:solidFill>
                  <a:srgbClr val="FF0066"/>
                </a:solidFill>
              </a:rPr>
              <a:t>4</a:t>
            </a:r>
            <a:r>
              <a:rPr lang="zh-CN" altLang="en-US" sz="2400" dirty="0">
                <a:solidFill>
                  <a:srgbClr val="FF0066"/>
                </a:solidFill>
              </a:rPr>
              <a:t>月</a:t>
            </a:r>
            <a:endParaRPr lang="zh-CN" altLang="en-US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0210" name="标题 350209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4.</a:t>
            </a:r>
            <a:r>
              <a:rPr lang="zh-CN" altLang="en-US" sz="3200" b="1" dirty="0">
                <a:latin typeface="黑体" panose="02010609060101010101" pitchFamily="2" charset="-122"/>
              </a:rPr>
              <a:t>结果期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50211" name="文本占位符 350210"/>
          <p:cNvSpPr>
            <a:spLocks noGrp="1"/>
          </p:cNvSpPr>
          <p:nvPr>
            <p:ph type="body" idx="1"/>
          </p:nvPr>
        </p:nvSpPr>
        <p:spPr>
          <a:xfrm>
            <a:off x="438150" y="1524000"/>
            <a:ext cx="8439150" cy="4914900"/>
          </a:xfrm>
        </p:spPr>
        <p:txBody>
          <a:bodyPr/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第一花序坐果</a:t>
            </a:r>
            <a:r>
              <a:rPr lang="en-US" altLang="zh-CN" sz="2400" dirty="0">
                <a:latin typeface="黑体" panose="02010609060101010101" pitchFamily="2" charset="-122"/>
              </a:rPr>
              <a:t>——</a:t>
            </a:r>
            <a:r>
              <a:rPr lang="zh-CN" altLang="en-US" sz="2400" dirty="0">
                <a:latin typeface="黑体" panose="02010609060101010101" pitchFamily="2" charset="-122"/>
              </a:rPr>
              <a:t>采收结束拉秧。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solidFill>
                  <a:schemeClr val="folHlink"/>
                </a:solidFill>
                <a:latin typeface="黑体" panose="02010609060101010101" pitchFamily="2" charset="-122"/>
              </a:rPr>
              <a:t>特点：</a:t>
            </a:r>
            <a:r>
              <a:rPr lang="zh-CN" altLang="en-US" sz="2400" dirty="0">
                <a:latin typeface="黑体" panose="02010609060101010101" pitchFamily="2" charset="-122"/>
              </a:rPr>
              <a:t>秧果同步生长，养分竞争明显，营养生长与生殖生长的高峰相继周期性出现。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下位叶的养分主要供给第一序果，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中位叶的养分主要供给中部果实；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上位叶的养分供给上层果实和茎尖。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solidFill>
                  <a:schemeClr val="folHlink"/>
                </a:solidFill>
                <a:latin typeface="黑体" panose="02010609060101010101" pitchFamily="2" charset="-122"/>
              </a:rPr>
              <a:t>管理重点：</a:t>
            </a:r>
            <a:r>
              <a:rPr lang="zh-CN" altLang="en-US" sz="2400" dirty="0">
                <a:latin typeface="黑体" panose="02010609060101010101" pitchFamily="2" charset="-122"/>
              </a:rPr>
              <a:t>调节秧果关系，促进秧果并旺，周期变化缓和。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2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开花</a:t>
            </a:r>
            <a:r>
              <a:rPr lang="en-US" altLang="zh-CN" sz="2400" dirty="0">
                <a:latin typeface="黑体" panose="02010609060101010101" pitchFamily="2" charset="-122"/>
              </a:rPr>
              <a:t>——</a:t>
            </a:r>
            <a:r>
              <a:rPr lang="zh-CN" altLang="en-US" sz="2400" dirty="0">
                <a:latin typeface="黑体" panose="02010609060101010101" pitchFamily="2" charset="-122"/>
              </a:rPr>
              <a:t>果实成熟：</a:t>
            </a:r>
            <a:r>
              <a:rPr lang="en-US" altLang="zh-CN" sz="2400" dirty="0">
                <a:latin typeface="黑体" panose="02010609060101010101" pitchFamily="2" charset="-122"/>
              </a:rPr>
              <a:t>50-60</a:t>
            </a:r>
            <a:r>
              <a:rPr lang="zh-CN" altLang="en-US" sz="2400" dirty="0">
                <a:latin typeface="黑体" panose="02010609060101010101" pitchFamily="2" charset="-122"/>
              </a:rPr>
              <a:t>天（低温寡照期</a:t>
            </a:r>
            <a:r>
              <a:rPr lang="en-US" altLang="zh-CN" sz="2400" dirty="0">
                <a:latin typeface="黑体" panose="02010609060101010101" pitchFamily="2" charset="-122"/>
              </a:rPr>
              <a:t>70-100</a:t>
            </a:r>
            <a:r>
              <a:rPr lang="zh-CN" altLang="en-US" sz="2400" dirty="0">
                <a:latin typeface="黑体" panose="02010609060101010101" pitchFamily="2" charset="-122"/>
              </a:rPr>
              <a:t>天）。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50213" name="动作按钮: 上一张 350212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50214" name="左大括号 350213"/>
          <p:cNvSpPr/>
          <p:nvPr/>
        </p:nvSpPr>
        <p:spPr>
          <a:xfrm>
            <a:off x="857250" y="3409950"/>
            <a:ext cx="209550" cy="971550"/>
          </a:xfrm>
          <a:prstGeom prst="leftBrace">
            <a:avLst>
              <a:gd name="adj1" fmla="val 38636"/>
              <a:gd name="adj2" fmla="val 50000"/>
            </a:avLst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endParaRPr dirty="0">
              <a:solidFill>
                <a:schemeClr val="fol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4370" name="标题 314369"/>
          <p:cNvSpPr>
            <a:spLocks noGrp="1"/>
          </p:cNvSpPr>
          <p:nvPr>
            <p:ph type="title"/>
          </p:nvPr>
        </p:nvSpPr>
        <p:spPr>
          <a:xfrm>
            <a:off x="1350963" y="419100"/>
            <a:ext cx="6345237" cy="876300"/>
          </a:xfrm>
        </p:spPr>
        <p:txBody>
          <a:bodyPr anchor="b"/>
          <a:p>
            <a:pPr algn="ctr"/>
            <a:r>
              <a:rPr lang="zh-CN" altLang="en-US" sz="4000" dirty="0">
                <a:latin typeface="黑体" panose="02010609060101010101" pitchFamily="2" charset="-122"/>
              </a:rPr>
              <a:t>（二）对环境条件的要求</a:t>
            </a:r>
            <a:endParaRPr lang="zh-CN" altLang="en-US" sz="4000">
              <a:latin typeface="黑体" panose="02010609060101010101" pitchFamily="2" charset="-122"/>
            </a:endParaRPr>
          </a:p>
        </p:txBody>
      </p:sp>
      <p:sp>
        <p:nvSpPr>
          <p:cNvPr id="314371" name="文本占位符 314370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3200400" cy="4305300"/>
          </a:xfrm>
        </p:spPr>
        <p:txBody>
          <a:bodyPr/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1.</a:t>
            </a:r>
            <a:r>
              <a:rPr lang="zh-CN" altLang="en-US" dirty="0">
                <a:hlinkClick r:id="rId1" action="ppaction://hlinksldjump"/>
              </a:rPr>
              <a:t>温度</a:t>
            </a:r>
            <a:endParaRPr lang="zh-CN" altLang="en-US" dirty="0"/>
          </a:p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2.</a:t>
            </a:r>
            <a:r>
              <a:rPr lang="zh-CN" altLang="en-US" dirty="0">
                <a:hlinkClick r:id="rId2" action="ppaction://hlinksldjump"/>
              </a:rPr>
              <a:t>水分</a:t>
            </a:r>
            <a:endParaRPr lang="zh-CN" altLang="en-US" dirty="0"/>
          </a:p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3.</a:t>
            </a:r>
            <a:r>
              <a:rPr lang="zh-CN" altLang="en-US" dirty="0">
                <a:hlinkClick r:id="rId3" action="ppaction://hlinksldjump"/>
              </a:rPr>
              <a:t>光照</a:t>
            </a:r>
            <a:endParaRPr lang="zh-CN" altLang="en-US" dirty="0"/>
          </a:p>
          <a:p>
            <a:pPr marL="0" indent="0" algn="just">
              <a:lnSpc>
                <a:spcPct val="155000"/>
              </a:lnSpc>
              <a:buNone/>
            </a:pPr>
            <a:r>
              <a:rPr lang="en-US" altLang="zh-CN" dirty="0"/>
              <a:t>4.</a:t>
            </a:r>
            <a:r>
              <a:rPr lang="zh-CN" altLang="en-US" dirty="0">
                <a:hlinkClick r:id="rId4" action="ppaction://hlinksldjump"/>
              </a:rPr>
              <a:t>土壤与营养</a:t>
            </a:r>
            <a:endParaRPr lang="zh-CN" altLang="en-US" sz="2800"/>
          </a:p>
        </p:txBody>
      </p:sp>
      <p:sp>
        <p:nvSpPr>
          <p:cNvPr id="314372" name="动作按钮: 上一张 314371">
            <a:hlinkClick r:id="rId5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14373" name="图片 314372" descr="0011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00" y="1752600"/>
            <a:ext cx="5143500" cy="3856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2562" name="标题 322561"/>
          <p:cNvSpPr>
            <a:spLocks noGrp="1"/>
          </p:cNvSpPr>
          <p:nvPr>
            <p:ph type="title"/>
          </p:nvPr>
        </p:nvSpPr>
        <p:spPr>
          <a:xfrm>
            <a:off x="1350963" y="571500"/>
            <a:ext cx="67833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1.</a:t>
            </a:r>
            <a:r>
              <a:rPr lang="zh-CN" altLang="en-US" sz="3600" b="1" dirty="0">
                <a:latin typeface="黑体" panose="02010609060101010101" pitchFamily="2" charset="-122"/>
              </a:rPr>
              <a:t>温度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22563" name="文本占位符 322562"/>
          <p:cNvSpPr>
            <a:spLocks noGrp="1"/>
          </p:cNvSpPr>
          <p:nvPr>
            <p:ph type="body" idx="1"/>
          </p:nvPr>
        </p:nvSpPr>
        <p:spPr>
          <a:xfrm>
            <a:off x="438150" y="1524000"/>
            <a:ext cx="8439150" cy="4914900"/>
          </a:xfrm>
        </p:spPr>
        <p:txBody>
          <a:bodyPr/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喜温暖，适温</a:t>
            </a:r>
            <a:r>
              <a:rPr lang="en-US" altLang="zh-CN" sz="2400" u="sng">
                <a:latin typeface="Times New Roman" panose="02020603050405020304" pitchFamily="18" charset="0"/>
              </a:rPr>
              <a:t>22℃~28℃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15℃</a:t>
            </a:r>
            <a:r>
              <a:rPr lang="zh-CN" altLang="en-US" sz="2400" dirty="0">
                <a:latin typeface="Times New Roman" panose="02020603050405020304" pitchFamily="18" charset="0"/>
              </a:rPr>
              <a:t>以下不能开花，</a:t>
            </a:r>
            <a:r>
              <a:rPr lang="en-US" altLang="zh-CN" sz="2400" dirty="0">
                <a:latin typeface="Times New Roman" panose="02020603050405020304" pitchFamily="18" charset="0"/>
              </a:rPr>
              <a:t>10℃</a:t>
            </a:r>
            <a:r>
              <a:rPr lang="zh-CN" altLang="en-US" sz="2400" dirty="0">
                <a:latin typeface="Times New Roman" panose="02020603050405020304" pitchFamily="18" charset="0"/>
              </a:rPr>
              <a:t>时生长停止，</a:t>
            </a:r>
            <a:r>
              <a:rPr lang="en-US" altLang="zh-CN" sz="2400" dirty="0">
                <a:latin typeface="Times New Roman" panose="02020603050405020304" pitchFamily="18" charset="0"/>
              </a:rPr>
              <a:t>-1℃</a:t>
            </a:r>
            <a:r>
              <a:rPr lang="zh-CN" altLang="en-US" sz="2400" dirty="0">
                <a:latin typeface="Times New Roman" panose="02020603050405020304" pitchFamily="18" charset="0"/>
              </a:rPr>
              <a:t>受冻死亡，长期</a:t>
            </a:r>
            <a:r>
              <a:rPr lang="en-US" altLang="zh-CN" sz="2400" dirty="0">
                <a:latin typeface="Times New Roman" panose="02020603050405020304" pitchFamily="18" charset="0"/>
              </a:rPr>
              <a:t>35℃</a:t>
            </a:r>
            <a:r>
              <a:rPr lang="zh-CN" altLang="en-US" sz="2400" dirty="0">
                <a:latin typeface="Times New Roman" panose="02020603050405020304" pitchFamily="18" charset="0"/>
              </a:rPr>
              <a:t>以上的高温，生长停止，易衰亡。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发芽期：</a:t>
            </a:r>
            <a:r>
              <a:rPr lang="en-US" altLang="zh-CN" sz="2400" dirty="0">
                <a:latin typeface="Times New Roman" panose="02020603050405020304" pitchFamily="18" charset="0"/>
              </a:rPr>
              <a:t>25℃~30℃</a:t>
            </a:r>
            <a:r>
              <a:rPr lang="zh-CN" altLang="en-US" sz="2400" dirty="0">
                <a:latin typeface="Times New Roman" panose="02020603050405020304" pitchFamily="18" charset="0"/>
              </a:rPr>
              <a:t>，低于</a:t>
            </a:r>
            <a:r>
              <a:rPr lang="en-US" altLang="zh-CN" sz="2400" dirty="0">
                <a:latin typeface="Times New Roman" panose="02020603050405020304" pitchFamily="18" charset="0"/>
              </a:rPr>
              <a:t>12℃</a:t>
            </a:r>
            <a:r>
              <a:rPr lang="zh-CN" altLang="en-US" sz="2400" dirty="0">
                <a:latin typeface="Times New Roman" panose="02020603050405020304" pitchFamily="18" charset="0"/>
              </a:rPr>
              <a:t>不发芽。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育苗期</a:t>
            </a:r>
            <a:r>
              <a:rPr lang="zh-CN" altLang="en-US" sz="2400" dirty="0">
                <a:latin typeface="Times New Roman" panose="02020603050405020304" pitchFamily="18" charset="0"/>
              </a:rPr>
              <a:t>：白天</a:t>
            </a:r>
            <a:r>
              <a:rPr lang="en-US" altLang="zh-CN" sz="2400" dirty="0">
                <a:latin typeface="Times New Roman" panose="02020603050405020304" pitchFamily="18" charset="0"/>
              </a:rPr>
              <a:t>20℃~25℃</a:t>
            </a:r>
            <a:r>
              <a:rPr lang="zh-CN" altLang="en-US" sz="2400" dirty="0">
                <a:latin typeface="Times New Roman" panose="02020603050405020304" pitchFamily="18" charset="0"/>
              </a:rPr>
              <a:t>，夜间</a:t>
            </a:r>
            <a:r>
              <a:rPr lang="en-US" altLang="zh-CN" sz="2400" dirty="0">
                <a:latin typeface="Times New Roman" panose="02020603050405020304" pitchFamily="18" charset="0"/>
              </a:rPr>
              <a:t>10℃~15℃</a:t>
            </a:r>
            <a:r>
              <a:rPr lang="zh-CN" altLang="en-US" sz="2400" dirty="0">
                <a:latin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0" indent="571500">
              <a:spcAft>
                <a:spcPct val="75000"/>
              </a:spcAft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开花期：</a:t>
            </a:r>
            <a:r>
              <a:rPr lang="zh-CN" altLang="en-US" sz="2400" dirty="0">
                <a:latin typeface="Times New Roman" panose="02020603050405020304" pitchFamily="18" charset="0"/>
              </a:rPr>
              <a:t>白天</a:t>
            </a:r>
            <a:r>
              <a:rPr lang="en-US" altLang="zh-CN" sz="2400" dirty="0">
                <a:latin typeface="Times New Roman" panose="02020603050405020304" pitchFamily="18" charset="0"/>
              </a:rPr>
              <a:t>20℃~30℃</a:t>
            </a:r>
            <a:r>
              <a:rPr lang="zh-CN" altLang="en-US" sz="2400" dirty="0">
                <a:latin typeface="Times New Roman" panose="02020603050405020304" pitchFamily="18" charset="0"/>
              </a:rPr>
              <a:t>，夜间</a:t>
            </a:r>
            <a:r>
              <a:rPr lang="en-US" altLang="zh-CN" sz="2400" dirty="0">
                <a:latin typeface="Times New Roman" panose="02020603050405020304" pitchFamily="18" charset="0"/>
              </a:rPr>
              <a:t>15℃ ~20℃</a:t>
            </a:r>
            <a:r>
              <a:rPr lang="zh-CN" altLang="en-US" sz="2400" dirty="0">
                <a:latin typeface="Times New Roman" panose="02020603050405020304" pitchFamily="18" charset="0"/>
              </a:rPr>
              <a:t>。</a:t>
            </a:r>
            <a:r>
              <a:rPr lang="en-US" altLang="zh-CN" sz="2400" dirty="0">
                <a:latin typeface="Times New Roman" panose="02020603050405020304" pitchFamily="18" charset="0"/>
              </a:rPr>
              <a:t>&lt;15℃</a:t>
            </a:r>
            <a:r>
              <a:rPr lang="zh-CN" altLang="en-US" sz="2400" dirty="0">
                <a:latin typeface="Times New Roman" panose="02020603050405020304" pitchFamily="18" charset="0"/>
              </a:rPr>
              <a:t>或</a:t>
            </a:r>
            <a:r>
              <a:rPr lang="en-US" altLang="zh-CN" sz="2400" dirty="0">
                <a:latin typeface="Times New Roman" panose="02020603050405020304" pitchFamily="18" charset="0"/>
              </a:rPr>
              <a:t>&gt;35℃</a:t>
            </a:r>
            <a:r>
              <a:rPr lang="zh-CN" altLang="en-US" sz="2400" dirty="0">
                <a:latin typeface="Times New Roman" panose="02020603050405020304" pitchFamily="18" charset="0"/>
              </a:rPr>
              <a:t>不利座果。</a:t>
            </a:r>
            <a:endParaRPr lang="zh-CN" altLang="en-US" sz="2400">
              <a:latin typeface="Times New Roman" panose="02020603050405020304" pitchFamily="18" charset="0"/>
            </a:endParaRPr>
          </a:p>
          <a:p>
            <a:pPr marL="0" indent="571500">
              <a:spcBef>
                <a:spcPct val="25000"/>
              </a:spcBef>
              <a:buNone/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结果期：</a:t>
            </a:r>
            <a:r>
              <a:rPr lang="zh-CN" altLang="en-US" sz="2400" dirty="0">
                <a:latin typeface="Times New Roman" panose="02020603050405020304" pitchFamily="18" charset="0"/>
              </a:rPr>
              <a:t>白天</a:t>
            </a:r>
            <a:r>
              <a:rPr lang="en-US" altLang="zh-CN" sz="2400" dirty="0">
                <a:latin typeface="Times New Roman" panose="02020603050405020304" pitchFamily="18" charset="0"/>
              </a:rPr>
              <a:t>25℃~28℃</a:t>
            </a:r>
            <a:r>
              <a:rPr lang="zh-CN" altLang="en-US" sz="2400" dirty="0">
                <a:latin typeface="Times New Roman" panose="02020603050405020304" pitchFamily="18" charset="0"/>
              </a:rPr>
              <a:t>，夜温</a:t>
            </a:r>
            <a:r>
              <a:rPr lang="en-US" altLang="zh-CN" sz="2400" dirty="0">
                <a:latin typeface="Times New Roman" panose="02020603050405020304" pitchFamily="18" charset="0"/>
              </a:rPr>
              <a:t>16℃~20℃</a:t>
            </a:r>
            <a:r>
              <a:rPr lang="zh-CN" altLang="en-US" sz="2400" dirty="0">
                <a:latin typeface="Times New Roman" panose="02020603050405020304" pitchFamily="18" charset="0"/>
              </a:rPr>
              <a:t>。着色适温</a:t>
            </a:r>
            <a:r>
              <a:rPr lang="en-US" altLang="zh-CN" sz="2400" dirty="0">
                <a:latin typeface="Times New Roman" panose="02020603050405020304" pitchFamily="18" charset="0"/>
              </a:rPr>
              <a:t>19℃~24℃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</a:rPr>
              <a:t>11℃</a:t>
            </a:r>
            <a:r>
              <a:rPr lang="zh-CN" altLang="en-US" sz="2400" dirty="0">
                <a:latin typeface="Times New Roman" panose="02020603050405020304" pitchFamily="18" charset="0"/>
              </a:rPr>
              <a:t>以下不易着色。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22564" name="动作按钮: 上一张 322563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3586" name="标题 323585"/>
          <p:cNvSpPr>
            <a:spLocks noGrp="1"/>
          </p:cNvSpPr>
          <p:nvPr>
            <p:ph type="title"/>
          </p:nvPr>
        </p:nvSpPr>
        <p:spPr>
          <a:xfrm>
            <a:off x="1350963" y="647700"/>
            <a:ext cx="6497637" cy="647700"/>
          </a:xfrm>
        </p:spPr>
        <p:txBody>
          <a:bodyPr anchor="b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2.</a:t>
            </a:r>
            <a:r>
              <a:rPr lang="zh-CN" altLang="en-US" sz="3600" b="1" dirty="0">
                <a:latin typeface="Times New Roman" panose="02020603050405020304" pitchFamily="18" charset="0"/>
              </a:rPr>
              <a:t>水分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23587" name="文本占位符 323586"/>
          <p:cNvSpPr>
            <a:spLocks noGrp="1"/>
          </p:cNvSpPr>
          <p:nvPr>
            <p:ph type="body" idx="1"/>
          </p:nvPr>
        </p:nvSpPr>
        <p:spPr>
          <a:xfrm>
            <a:off x="342900" y="1524000"/>
            <a:ext cx="8534400" cy="4914900"/>
          </a:xfrm>
        </p:spPr>
        <p:txBody>
          <a:bodyPr/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半耐旱作物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空气相对湿度：</a:t>
            </a:r>
            <a:r>
              <a:rPr lang="en-US" altLang="zh-CN" sz="2800">
                <a:latin typeface="Times New Roman" panose="02020603050405020304" pitchFamily="18" charset="0"/>
              </a:rPr>
              <a:t>50~66%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发芽期：</a:t>
            </a:r>
            <a:r>
              <a:rPr lang="zh-CN" altLang="en-US" sz="2800" dirty="0">
                <a:latin typeface="Times New Roman" panose="02020603050405020304" pitchFamily="18" charset="0"/>
              </a:rPr>
              <a:t>需水多，土壤湿度</a:t>
            </a:r>
            <a:r>
              <a:rPr lang="en-US" altLang="zh-CN" sz="2800" dirty="0">
                <a:latin typeface="Times New Roman" panose="02020603050405020304" pitchFamily="18" charset="0"/>
              </a:rPr>
              <a:t>80%</a:t>
            </a:r>
            <a:r>
              <a:rPr lang="zh-CN" altLang="en-US" sz="2800" dirty="0">
                <a:latin typeface="Times New Roman" panose="02020603050405020304" pitchFamily="18" charset="0"/>
              </a:rPr>
              <a:t>以上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幼苗期：</a:t>
            </a:r>
            <a:r>
              <a:rPr lang="zh-CN" altLang="en-US" sz="2800" dirty="0">
                <a:latin typeface="Times New Roman" panose="02020603050405020304" pitchFamily="18" charset="0"/>
              </a:rPr>
              <a:t>防止徒长和发病，</a:t>
            </a:r>
            <a:r>
              <a:rPr lang="en-US" altLang="zh-CN" sz="2800">
                <a:latin typeface="Times New Roman" panose="02020603050405020304" pitchFamily="18" charset="0"/>
              </a:rPr>
              <a:t>60%~70%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第一花序坐果前：</a:t>
            </a:r>
            <a:r>
              <a:rPr lang="zh-CN" altLang="en-US" sz="2800" dirty="0">
                <a:latin typeface="Times New Roman" panose="02020603050405020304" pitchFamily="18" charset="0"/>
              </a:rPr>
              <a:t>控制灌水，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marL="0" indent="666750" algn="just">
              <a:lnSpc>
                <a:spcPct val="120000"/>
              </a:lnSpc>
              <a:spcBef>
                <a:spcPct val="35000"/>
              </a:spcBef>
              <a:buNone/>
            </a:pP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结果期：</a:t>
            </a:r>
            <a:r>
              <a:rPr lang="en-US" altLang="zh-CN" sz="2800" dirty="0">
                <a:latin typeface="Times New Roman" panose="02020603050405020304" pitchFamily="18" charset="0"/>
              </a:rPr>
              <a:t>60%~80%</a:t>
            </a:r>
            <a:r>
              <a:rPr lang="zh-CN" altLang="en-US" sz="2800" dirty="0">
                <a:latin typeface="Times New Roman" panose="02020603050405020304" pitchFamily="18" charset="0"/>
              </a:rPr>
              <a:t>，见干见湿，均匀浇水。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3588" name="动作按钮: 上一张 323587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4610" name="标题 324609"/>
          <p:cNvSpPr>
            <a:spLocks noGrp="1"/>
          </p:cNvSpPr>
          <p:nvPr>
            <p:ph type="title"/>
          </p:nvPr>
        </p:nvSpPr>
        <p:spPr>
          <a:xfrm>
            <a:off x="1350963" y="552450"/>
            <a:ext cx="6383337" cy="74295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3.</a:t>
            </a:r>
            <a:r>
              <a:rPr lang="zh-CN" altLang="en-US" sz="3600" b="1" dirty="0">
                <a:latin typeface="黑体" panose="02010609060101010101" pitchFamily="2" charset="-122"/>
              </a:rPr>
              <a:t>光照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24611" name="文本占位符 324610"/>
          <p:cNvSpPr>
            <a:spLocks noGrp="1"/>
          </p:cNvSpPr>
          <p:nvPr>
            <p:ph type="body" idx="1"/>
          </p:nvPr>
        </p:nvSpPr>
        <p:spPr>
          <a:xfrm>
            <a:off x="5243513" y="2128838"/>
            <a:ext cx="3633787" cy="3929062"/>
          </a:xfrm>
        </p:spPr>
        <p:txBody>
          <a:bodyPr/>
          <a:p>
            <a:pPr marL="0" indent="0">
              <a:lnSpc>
                <a:spcPct val="90000"/>
              </a:lnSpc>
              <a:spcAft>
                <a:spcPct val="50000"/>
              </a:spcAft>
              <a:buNone/>
            </a:pPr>
            <a:r>
              <a:rPr lang="zh-CN" altLang="en-US" dirty="0">
                <a:solidFill>
                  <a:srgbClr val="FF0066"/>
                </a:solidFill>
                <a:latin typeface="黑体" panose="02010609060101010101" pitchFamily="2" charset="-122"/>
              </a:rPr>
              <a:t>光周期：</a:t>
            </a:r>
            <a:r>
              <a:rPr lang="zh-CN" altLang="en-US" dirty="0">
                <a:latin typeface="黑体" panose="02010609060101010101" pitchFamily="2" charset="-122"/>
              </a:rPr>
              <a:t>中光性</a:t>
            </a:r>
            <a:endParaRPr lang="zh-CN" altLang="en-US" dirty="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FF0066"/>
                </a:solidFill>
                <a:latin typeface="黑体" panose="02010609060101010101" pitchFamily="2" charset="-122"/>
              </a:rPr>
              <a:t>光照强度：</a:t>
            </a:r>
            <a:r>
              <a:rPr lang="zh-CN" altLang="en-US" dirty="0">
                <a:latin typeface="黑体" panose="02010609060101010101" pitchFamily="2" charset="-122"/>
              </a:rPr>
              <a:t>喜光，光饱和点为</a:t>
            </a:r>
            <a:r>
              <a:rPr lang="en-US" altLang="zh-CN" dirty="0">
                <a:latin typeface="黑体" panose="02010609060101010101" pitchFamily="2" charset="-122"/>
              </a:rPr>
              <a:t>7</a:t>
            </a:r>
            <a:r>
              <a:rPr lang="zh-CN" altLang="en-US" dirty="0">
                <a:latin typeface="黑体" panose="02010609060101010101" pitchFamily="2" charset="-122"/>
              </a:rPr>
              <a:t>万</a:t>
            </a:r>
            <a:r>
              <a:rPr lang="en-US" altLang="zh-CN">
                <a:latin typeface="黑体" panose="02010609060101010101" pitchFamily="2" charset="-122"/>
              </a:rPr>
              <a:t>lx</a:t>
            </a:r>
            <a:endParaRPr lang="en-US" altLang="zh-CN">
              <a:latin typeface="黑体" panose="02010609060101010101" pitchFamily="2" charset="-122"/>
            </a:endParaRPr>
          </a:p>
        </p:txBody>
      </p:sp>
      <p:sp>
        <p:nvSpPr>
          <p:cNvPr id="324612" name="动作按钮: 上一张 324611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93222" name="图片 393221" descr="03160700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013"/>
            <a:ext cx="5243513" cy="3929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5634" name="标题 325633"/>
          <p:cNvSpPr>
            <a:spLocks noGrp="1"/>
          </p:cNvSpPr>
          <p:nvPr>
            <p:ph type="title"/>
          </p:nvPr>
        </p:nvSpPr>
        <p:spPr>
          <a:xfrm>
            <a:off x="1350963" y="495300"/>
            <a:ext cx="7526337" cy="800100"/>
          </a:xfrm>
        </p:spPr>
        <p:txBody>
          <a:bodyPr anchor="b"/>
          <a:p>
            <a:r>
              <a:rPr lang="en-US" altLang="zh-CN" b="1">
                <a:latin typeface="黑体" panose="02010609060101010101" pitchFamily="2" charset="-122"/>
              </a:rPr>
              <a:t>4.</a:t>
            </a:r>
            <a:r>
              <a:rPr lang="zh-CN" altLang="en-US" sz="4000" b="1" dirty="0">
                <a:latin typeface="黑体" panose="02010609060101010101" pitchFamily="2" charset="-122"/>
              </a:rPr>
              <a:t>土壤与营养</a:t>
            </a:r>
            <a:endParaRPr lang="zh-CN" altLang="en-US" sz="4000" b="1">
              <a:latin typeface="黑体" panose="02010609060101010101" pitchFamily="2" charset="-122"/>
            </a:endParaRPr>
          </a:p>
        </p:txBody>
      </p:sp>
      <p:sp>
        <p:nvSpPr>
          <p:cNvPr id="325635" name="文本占位符 325634"/>
          <p:cNvSpPr>
            <a:spLocks noGrp="1"/>
          </p:cNvSpPr>
          <p:nvPr>
            <p:ph type="body" idx="1"/>
          </p:nvPr>
        </p:nvSpPr>
        <p:spPr>
          <a:xfrm>
            <a:off x="590550" y="1733550"/>
            <a:ext cx="7829550" cy="4514850"/>
          </a:xfrm>
        </p:spPr>
        <p:txBody>
          <a:bodyPr/>
          <a:p>
            <a:pPr marL="0" indent="0">
              <a:lnSpc>
                <a:spcPct val="90000"/>
              </a:lnSpc>
              <a:spcAft>
                <a:spcPct val="75000"/>
              </a:spcAft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土壤质地：</a:t>
            </a:r>
            <a:r>
              <a:rPr lang="zh-CN" altLang="en-US" sz="2800" dirty="0">
                <a:latin typeface="黑体" panose="02010609060101010101" pitchFamily="2" charset="-122"/>
              </a:rPr>
              <a:t>要求不太严格，但要求土壤疏松透气。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spcAft>
                <a:spcPct val="75000"/>
              </a:spcAft>
              <a:buNone/>
            </a:pPr>
            <a:r>
              <a:rPr lang="en-US" altLang="zh-CN" sz="2800">
                <a:solidFill>
                  <a:srgbClr val="FF0066"/>
                </a:solidFill>
                <a:latin typeface="黑体" panose="02010609060101010101" pitchFamily="2" charset="-122"/>
              </a:rPr>
              <a:t>pH</a:t>
            </a:r>
            <a:r>
              <a:rPr lang="zh-CN" altLang="en-US" sz="2800">
                <a:solidFill>
                  <a:srgbClr val="FF0066"/>
                </a:solidFill>
                <a:latin typeface="黑体" panose="02010609060101010101" pitchFamily="2" charset="-122"/>
              </a:rPr>
              <a:t>：</a:t>
            </a:r>
            <a:r>
              <a:rPr lang="zh-CN" altLang="en-US" sz="2800" dirty="0">
                <a:latin typeface="黑体" panose="02010609060101010101" pitchFamily="2" charset="-122"/>
              </a:rPr>
              <a:t>微酸性和中性， </a:t>
            </a:r>
            <a:r>
              <a:rPr lang="en-US" altLang="zh-CN" sz="2800" dirty="0">
                <a:latin typeface="黑体" panose="02010609060101010101" pitchFamily="2" charset="-122"/>
              </a:rPr>
              <a:t>6-7</a:t>
            </a:r>
            <a:r>
              <a:rPr lang="zh-CN" altLang="en-US" sz="2800" dirty="0">
                <a:latin typeface="黑体" panose="02010609060101010101" pitchFamily="2" charset="-122"/>
              </a:rPr>
              <a:t>为宜。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需肥量：</a:t>
            </a:r>
            <a:r>
              <a:rPr lang="zh-CN" altLang="en-US" sz="2800" dirty="0">
                <a:latin typeface="黑体" panose="02010609060101010101" pitchFamily="2" charset="-122"/>
              </a:rPr>
              <a:t>每生产</a:t>
            </a:r>
            <a:r>
              <a:rPr lang="en-US" altLang="zh-CN" sz="2800" dirty="0">
                <a:latin typeface="黑体" panose="02010609060101010101" pitchFamily="2" charset="-122"/>
              </a:rPr>
              <a:t>5000kg</a:t>
            </a:r>
            <a:r>
              <a:rPr lang="zh-CN" altLang="en-US" sz="2800" dirty="0">
                <a:latin typeface="黑体" panose="02010609060101010101" pitchFamily="2" charset="-122"/>
              </a:rPr>
              <a:t>果实，吸收</a:t>
            </a:r>
            <a:r>
              <a:rPr lang="en-US" altLang="zh-CN" sz="2800">
                <a:latin typeface="黑体" panose="02010609060101010101" pitchFamily="2" charset="-122"/>
              </a:rPr>
              <a:t>K</a:t>
            </a:r>
            <a:r>
              <a:rPr lang="en-US" altLang="zh-CN" sz="2800" baseline="-25000">
                <a:latin typeface="黑体" panose="02010609060101010101" pitchFamily="2" charset="-122"/>
              </a:rPr>
              <a:t>2</a:t>
            </a:r>
            <a:r>
              <a:rPr lang="en-US" altLang="zh-CN" sz="2800">
                <a:latin typeface="黑体" panose="02010609060101010101" pitchFamily="2" charset="-122"/>
              </a:rPr>
              <a:t>O 15-25kg</a:t>
            </a:r>
            <a:r>
              <a:rPr lang="zh-CN" altLang="en-US" sz="2800">
                <a:latin typeface="黑体" panose="02010609060101010101" pitchFamily="2" charset="-122"/>
              </a:rPr>
              <a:t>，</a:t>
            </a:r>
            <a:r>
              <a:rPr lang="en-US" altLang="zh-CN" sz="2800">
                <a:latin typeface="黑体" panose="02010609060101010101" pitchFamily="2" charset="-122"/>
              </a:rPr>
              <a:t>N 10-17kg</a:t>
            </a:r>
            <a:r>
              <a:rPr lang="zh-CN" altLang="en-US" sz="2800">
                <a:latin typeface="黑体" panose="02010609060101010101" pitchFamily="2" charset="-122"/>
              </a:rPr>
              <a:t>，</a:t>
            </a:r>
            <a:r>
              <a:rPr lang="en-US" altLang="zh-CN" sz="2800">
                <a:latin typeface="黑体" panose="02010609060101010101" pitchFamily="2" charset="-122"/>
              </a:rPr>
              <a:t>P</a:t>
            </a:r>
            <a:r>
              <a:rPr lang="en-US" altLang="zh-CN" sz="2800" baseline="-25000">
                <a:latin typeface="黑体" panose="02010609060101010101" pitchFamily="2" charset="-122"/>
              </a:rPr>
              <a:t>2</a:t>
            </a:r>
            <a:r>
              <a:rPr lang="en-US" altLang="zh-CN" sz="2800">
                <a:latin typeface="黑体" panose="02010609060101010101" pitchFamily="2" charset="-122"/>
              </a:rPr>
              <a:t>O</a:t>
            </a:r>
            <a:r>
              <a:rPr lang="en-US" altLang="zh-CN" sz="2800" baseline="-25000">
                <a:latin typeface="黑体" panose="02010609060101010101" pitchFamily="2" charset="-122"/>
              </a:rPr>
              <a:t>5 </a:t>
            </a:r>
            <a:r>
              <a:rPr lang="en-US" altLang="zh-CN" sz="2800">
                <a:latin typeface="黑体" panose="02010609060101010101" pitchFamily="2" charset="-122"/>
              </a:rPr>
              <a:t>5kg</a:t>
            </a:r>
            <a:r>
              <a:rPr lang="zh-CN" altLang="en-US" sz="2800">
                <a:latin typeface="黑体" panose="02010609060101010101" pitchFamily="2" charset="-122"/>
              </a:rPr>
              <a:t>，</a:t>
            </a:r>
            <a:endParaRPr lang="zh-CN" altLang="en-US" sz="2800">
              <a:latin typeface="黑体" panose="0201060906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钙肥：</a:t>
            </a:r>
            <a:r>
              <a:rPr lang="zh-CN" altLang="en-US" sz="2800" dirty="0">
                <a:latin typeface="黑体" panose="02010609060101010101" pitchFamily="2" charset="-122"/>
              </a:rPr>
              <a:t>缺钙易得脐腐病。</a:t>
            </a:r>
            <a:endParaRPr lang="zh-CN" altLang="en-US" sz="2800" dirty="0">
              <a:latin typeface="黑体" panose="02010609060101010101" pitchFamily="2" charset="-122"/>
            </a:endParaRPr>
          </a:p>
        </p:txBody>
      </p:sp>
      <p:sp>
        <p:nvSpPr>
          <p:cNvPr id="325636" name="动作按钮: 上一张 32563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25638" name="图片 325637" descr="1_100722113948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663" y="4532313"/>
            <a:ext cx="3406775" cy="2325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6658" name="标题 326657"/>
          <p:cNvSpPr>
            <a:spLocks noGrp="1"/>
          </p:cNvSpPr>
          <p:nvPr>
            <p:ph type="title"/>
          </p:nvPr>
        </p:nvSpPr>
        <p:spPr>
          <a:xfrm>
            <a:off x="1304925" y="558800"/>
            <a:ext cx="6410325" cy="827088"/>
          </a:xfrm>
        </p:spPr>
        <p:txBody>
          <a:bodyPr anchor="b"/>
          <a:p>
            <a:r>
              <a:rPr lang="zh-CN" altLang="en-US" sz="4000" b="1" dirty="0">
                <a:latin typeface="黑体" panose="02010609060101010101" pitchFamily="2" charset="-122"/>
              </a:rPr>
              <a:t>三、类型与品种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26659" name="文本占位符 326658"/>
          <p:cNvSpPr>
            <a:spLocks noGrp="1"/>
          </p:cNvSpPr>
          <p:nvPr>
            <p:ph type="body" idx="1"/>
          </p:nvPr>
        </p:nvSpPr>
        <p:spPr>
          <a:xfrm>
            <a:off x="404813" y="1385888"/>
            <a:ext cx="8472487" cy="4868862"/>
          </a:xfrm>
        </p:spPr>
        <p:txBody>
          <a:bodyPr/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（一）植物学分类  </a:t>
            </a:r>
            <a:r>
              <a:rPr lang="zh-CN" altLang="en-US" sz="2400" dirty="0">
                <a:latin typeface="黑体" panose="02010609060101010101" pitchFamily="2" charset="-122"/>
              </a:rPr>
              <a:t>栽培亚种、半栽培亚种、野生亚种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（二）生长型分类</a:t>
            </a:r>
            <a:endParaRPr lang="zh-CN" altLang="en-US" sz="2400" dirty="0">
              <a:solidFill>
                <a:srgbClr val="FF0066"/>
              </a:solidFill>
              <a:latin typeface="黑体" panose="02010609060101010101" pitchFamily="2" charset="-122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 无限生长类型：非自封顶类型，</a:t>
            </a:r>
            <a:r>
              <a:rPr lang="en-US" altLang="zh-CN" sz="2400" dirty="0">
                <a:latin typeface="黑体" panose="02010609060101010101" pitchFamily="2" charset="-122"/>
              </a:rPr>
              <a:t>7-9</a:t>
            </a:r>
            <a:r>
              <a:rPr lang="zh-CN" altLang="en-US" sz="2400" dirty="0">
                <a:latin typeface="黑体" panose="02010609060101010101" pitchFamily="2" charset="-122"/>
              </a:rPr>
              <a:t>节现蕾。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有限生长类型：自封顶类型， </a:t>
            </a:r>
            <a:r>
              <a:rPr lang="en-US" altLang="zh-CN" sz="2400" dirty="0">
                <a:latin typeface="黑体" panose="02010609060101010101" pitchFamily="2" charset="-122"/>
              </a:rPr>
              <a:t>6-8</a:t>
            </a:r>
            <a:r>
              <a:rPr lang="zh-CN" altLang="en-US" sz="2400" dirty="0">
                <a:latin typeface="黑体" panose="02010609060101010101" pitchFamily="2" charset="-122"/>
              </a:rPr>
              <a:t>节现蕾。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（三）成熟期分类</a:t>
            </a:r>
            <a:r>
              <a:rPr lang="zh-CN" altLang="en-US" sz="2400" dirty="0">
                <a:latin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早熟品种：东农</a:t>
            </a:r>
            <a:r>
              <a:rPr lang="en-US" altLang="zh-CN" sz="2400" dirty="0">
                <a:latin typeface="黑体" panose="02010609060101010101" pitchFamily="2" charset="-122"/>
              </a:rPr>
              <a:t>704</a:t>
            </a:r>
            <a:r>
              <a:rPr lang="zh-CN" altLang="en-US" sz="2400" dirty="0">
                <a:latin typeface="黑体" panose="02010609060101010101" pitchFamily="2" charset="-122"/>
              </a:rPr>
              <a:t>、早丰、西粉</a:t>
            </a:r>
            <a:r>
              <a:rPr lang="en-US" altLang="zh-CN" sz="2400" dirty="0">
                <a:latin typeface="黑体" panose="02010609060101010101" pitchFamily="2" charset="-122"/>
              </a:rPr>
              <a:t>3</a:t>
            </a:r>
            <a:r>
              <a:rPr lang="zh-CN" altLang="en-US" sz="2400" dirty="0">
                <a:latin typeface="黑体" panose="02010609060101010101" pitchFamily="2" charset="-122"/>
              </a:rPr>
              <a:t>号等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中熟品种：</a:t>
            </a:r>
            <a:r>
              <a:rPr lang="zh-CN" altLang="en-US" sz="2400" dirty="0">
                <a:latin typeface="黑体" panose="02010609060101010101" pitchFamily="2" charset="-122"/>
                <a:hlinkClick r:id="rId1" action="ppaction://hlinksldjump"/>
              </a:rPr>
              <a:t>中杂</a:t>
            </a:r>
            <a:r>
              <a:rPr lang="en-US" altLang="zh-CN" sz="2400" dirty="0">
                <a:latin typeface="黑体" panose="02010609060101010101" pitchFamily="2" charset="-122"/>
                <a:hlinkClick r:id="rId1" action="ppaction://hlinksldjump"/>
              </a:rPr>
              <a:t>105</a:t>
            </a:r>
            <a:r>
              <a:rPr lang="zh-CN" altLang="en-US" sz="2400" dirty="0">
                <a:latin typeface="黑体" panose="02010609060101010101" pitchFamily="2" charset="-122"/>
                <a:hlinkClick r:id="rId1" action="ppaction://hlinksldjump"/>
              </a:rPr>
              <a:t>号</a:t>
            </a:r>
            <a:r>
              <a:rPr lang="zh-CN" altLang="en-US" sz="2400" dirty="0">
                <a:latin typeface="黑体" panose="02010609060101010101" pitchFamily="2" charset="-122"/>
              </a:rPr>
              <a:t>、</a:t>
            </a:r>
            <a:r>
              <a:rPr lang="zh-CN" altLang="en-US" sz="2400" dirty="0">
                <a:latin typeface="黑体" panose="02010609060101010101" pitchFamily="2" charset="-122"/>
                <a:hlinkClick r:id="rId2" action="ppaction://hlinksldjump"/>
              </a:rPr>
              <a:t>佳粉</a:t>
            </a:r>
            <a:r>
              <a:rPr lang="en-US" altLang="zh-CN" sz="2400" dirty="0">
                <a:latin typeface="黑体" panose="02010609060101010101" pitchFamily="2" charset="-122"/>
                <a:hlinkClick r:id="rId2" action="ppaction://hlinksldjump"/>
              </a:rPr>
              <a:t>15</a:t>
            </a:r>
            <a:r>
              <a:rPr lang="zh-CN" altLang="en-US" sz="2400" dirty="0">
                <a:latin typeface="黑体" panose="02010609060101010101" pitchFamily="2" charset="-122"/>
                <a:hlinkClick r:id="rId2" action="ppaction://hlinksldjump"/>
              </a:rPr>
              <a:t>号</a:t>
            </a:r>
            <a:r>
              <a:rPr lang="zh-CN" altLang="en-US" sz="2400" dirty="0">
                <a:latin typeface="黑体" panose="02010609060101010101" pitchFamily="2" charset="-122"/>
              </a:rPr>
              <a:t>、</a:t>
            </a:r>
            <a:r>
              <a:rPr lang="en-US" altLang="zh-CN" sz="2400">
                <a:latin typeface="黑体" panose="02010609060101010101" pitchFamily="2" charset="-122"/>
                <a:hlinkClick r:id="rId3" action="ppaction://hlinksldjump"/>
              </a:rPr>
              <a:t>L-402</a:t>
            </a:r>
            <a:endParaRPr lang="en-US" altLang="zh-CN" sz="240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晚熟品种：</a:t>
            </a:r>
            <a:r>
              <a:rPr lang="zh-CN" altLang="en-US" sz="2400" dirty="0">
                <a:latin typeface="黑体" panose="02010609060101010101" pitchFamily="2" charset="-122"/>
                <a:hlinkClick r:id="rId4" action="ppaction://hlinksldjump"/>
              </a:rPr>
              <a:t>毛粉</a:t>
            </a:r>
            <a:r>
              <a:rPr lang="en-US" altLang="zh-CN" sz="2400">
                <a:latin typeface="黑体" panose="02010609060101010101" pitchFamily="2" charset="-122"/>
                <a:hlinkClick r:id="rId4" action="ppaction://hlinksldjump"/>
              </a:rPr>
              <a:t>802</a:t>
            </a:r>
            <a:endParaRPr lang="en-US" altLang="zh-CN" sz="240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（四）果实大小分类  </a:t>
            </a:r>
            <a:r>
              <a:rPr lang="zh-CN" altLang="en-US" sz="2400" dirty="0">
                <a:latin typeface="黑体" panose="02010609060101010101" pitchFamily="2" charset="-122"/>
              </a:rPr>
              <a:t>大果番茄、中果番茄、樱桃番茄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190500" lvl="1" indent="-10795" algn="just">
              <a:lnSpc>
                <a:spcPct val="105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黑体" panose="02010609060101010101" pitchFamily="2" charset="-122"/>
              </a:rPr>
              <a:t>（五）河北省</a:t>
            </a:r>
            <a:r>
              <a:rPr lang="zh-CN" altLang="en-US" sz="2400" dirty="0">
                <a:latin typeface="黑体" panose="02010609060101010101" pitchFamily="2" charset="-122"/>
                <a:hlinkClick r:id="rId5" action="ppaction://hlinksldjump"/>
              </a:rPr>
              <a:t>推荐品种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26660" name="动作按钮: 上一张 326659">
            <a:hlinkClick r:id="rId6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1826" name="标题 461825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 sz="4000" dirty="0">
                <a:solidFill>
                  <a:schemeClr val="tx1"/>
                </a:solidFill>
              </a:rPr>
              <a:t>中杂</a:t>
            </a:r>
            <a:r>
              <a:rPr lang="en-US" altLang="zh-CN" sz="4000" dirty="0">
                <a:solidFill>
                  <a:schemeClr val="tx1"/>
                </a:solidFill>
              </a:rPr>
              <a:t>105</a:t>
            </a:r>
            <a:r>
              <a:rPr lang="zh-CN" altLang="en-US" sz="4000" dirty="0">
                <a:solidFill>
                  <a:schemeClr val="tx1"/>
                </a:solidFill>
              </a:rPr>
              <a:t>号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461827" name="文本占位符 461826"/>
          <p:cNvSpPr>
            <a:spLocks noGrp="1"/>
          </p:cNvSpPr>
          <p:nvPr>
            <p:ph type="body" idx="1"/>
          </p:nvPr>
        </p:nvSpPr>
        <p:spPr>
          <a:xfrm>
            <a:off x="438150" y="1749425"/>
            <a:ext cx="5335588" cy="4059238"/>
          </a:xfrm>
        </p:spPr>
        <p:txBody>
          <a:bodyPr/>
          <a:p>
            <a:pPr marL="0" indent="716280" algn="just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北京中蔬园艺良种研究开发中心培育 </a:t>
            </a:r>
            <a:endParaRPr lang="zh-CN" altLang="en-US" sz="280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marL="0" indent="716280" algn="just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中早熟。无限生长型，粉果，圆形，单果重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180g-220g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，果实硬，酸甜适中。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marL="0" indent="716280" algn="just">
              <a:lnSpc>
                <a:spcPct val="11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抗番茄花叶病毒病（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TOMV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）、叶霉病和枯萎病。丰产性好，适合日光温室和大棚栽培。 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pic>
        <p:nvPicPr>
          <p:cNvPr id="461829" name="图片 461828" descr="1721276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2175" y="1998663"/>
            <a:ext cx="317182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830" name="动作按钮: 上一张 461829">
            <a:hlinkClick r:id="rId2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02" name="标题 460801"/>
          <p:cNvSpPr>
            <a:spLocks noGrp="1"/>
          </p:cNvSpPr>
          <p:nvPr>
            <p:ph type="title"/>
          </p:nvPr>
        </p:nvSpPr>
        <p:spPr>
          <a:xfrm>
            <a:off x="1296988" y="304800"/>
            <a:ext cx="7793037" cy="1060450"/>
          </a:xfrm>
        </p:spPr>
        <p:txBody>
          <a:bodyPr anchor="b"/>
          <a:p>
            <a:r>
              <a:rPr lang="zh-CN" altLang="en-US" sz="3600" dirty="0">
                <a:solidFill>
                  <a:schemeClr val="bg2"/>
                </a:solidFill>
              </a:rPr>
              <a:t>圣女樱桃番茄</a:t>
            </a:r>
            <a:endParaRPr lang="zh-CN" altLang="en-US" sz="3600" dirty="0">
              <a:solidFill>
                <a:schemeClr val="bg2"/>
              </a:solidFill>
            </a:endParaRPr>
          </a:p>
        </p:txBody>
      </p:sp>
      <p:sp>
        <p:nvSpPr>
          <p:cNvPr id="460803" name="文本占位符 460802"/>
          <p:cNvSpPr>
            <a:spLocks noGrp="1"/>
          </p:cNvSpPr>
          <p:nvPr>
            <p:ph type="body" idx="1"/>
          </p:nvPr>
        </p:nvSpPr>
        <p:spPr>
          <a:xfrm>
            <a:off x="300038" y="1709738"/>
            <a:ext cx="4418012" cy="4376737"/>
          </a:xfrm>
        </p:spPr>
        <p:txBody>
          <a:bodyPr/>
          <a:p>
            <a:pPr marL="0" indent="0">
              <a:lnSpc>
                <a:spcPct val="11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台湾“农友”公司培育，耐病毒病、叶斑病。中早熟，播后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110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天采收，结果力强，一株可结果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500~800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个，果实呈长圆形（枣型）单果重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14g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左右，果肉多籽少。糖度可达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9.8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度，风味极佳。抗逆性强，不宜裂果，耐贮运。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07" name="图片 460806" descr="699898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6963" y="1947863"/>
            <a:ext cx="4183062" cy="313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08" name="动作按钮: 上一张 460807">
            <a:hlinkClick r:id="rId2" action="ppaction://hlinksldjump"/>
          </p:cNvPr>
          <p:cNvSpPr/>
          <p:nvPr/>
        </p:nvSpPr>
        <p:spPr>
          <a:xfrm rot="-16200000" flipV="1">
            <a:off x="8458200" y="62103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8706" name="标题 328705"/>
          <p:cNvSpPr>
            <a:spLocks noGrp="1"/>
          </p:cNvSpPr>
          <p:nvPr>
            <p:ph type="title"/>
          </p:nvPr>
        </p:nvSpPr>
        <p:spPr>
          <a:xfrm>
            <a:off x="1371600" y="571500"/>
            <a:ext cx="6629400" cy="762000"/>
          </a:xfrm>
        </p:spPr>
        <p:txBody>
          <a:bodyPr anchor="b"/>
          <a:p>
            <a:r>
              <a:rPr lang="zh-CN" altLang="en-US" sz="4000" b="1" dirty="0">
                <a:latin typeface="黑体" panose="02010609060101010101" pitchFamily="2" charset="-122"/>
              </a:rPr>
              <a:t>佳粉</a:t>
            </a:r>
            <a:r>
              <a:rPr lang="en-US" altLang="zh-CN" sz="4000" b="1" dirty="0">
                <a:latin typeface="黑体" panose="02010609060101010101" pitchFamily="2" charset="-122"/>
              </a:rPr>
              <a:t>15</a:t>
            </a:r>
            <a:r>
              <a:rPr lang="zh-CN" altLang="en-US" sz="4000" b="1" dirty="0">
                <a:latin typeface="黑体" panose="02010609060101010101" pitchFamily="2" charset="-122"/>
              </a:rPr>
              <a:t>号</a:t>
            </a:r>
            <a:endParaRPr lang="zh-CN" altLang="en-US" sz="4000" b="1">
              <a:latin typeface="黑体" panose="02010609060101010101" pitchFamily="2" charset="-122"/>
            </a:endParaRPr>
          </a:p>
        </p:txBody>
      </p:sp>
      <p:sp>
        <p:nvSpPr>
          <p:cNvPr id="328707" name="文本占位符 328706"/>
          <p:cNvSpPr>
            <a:spLocks noGrp="1"/>
          </p:cNvSpPr>
          <p:nvPr>
            <p:ph type="body" idx="1"/>
          </p:nvPr>
        </p:nvSpPr>
        <p:spPr>
          <a:xfrm>
            <a:off x="419100" y="1409700"/>
            <a:ext cx="3186113" cy="5029200"/>
          </a:xfrm>
        </p:spPr>
        <p:txBody>
          <a:bodyPr/>
          <a:p>
            <a:pPr marL="0" indent="571500" algn="just">
              <a:lnSpc>
                <a:spcPct val="11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北京市农林科学院蔬菜研究中心育成的</a:t>
            </a:r>
            <a:r>
              <a:rPr lang="en-US" altLang="zh-CN" sz="2400">
                <a:latin typeface="黑体" panose="02010609060101010101" pitchFamily="2" charset="-122"/>
              </a:rPr>
              <a:t>F1</a:t>
            </a:r>
            <a:r>
              <a:rPr lang="zh-CN" altLang="en-US" sz="2400">
                <a:latin typeface="黑体" panose="02010609060101010101" pitchFamily="2" charset="-122"/>
              </a:rPr>
              <a:t>。</a:t>
            </a:r>
            <a:endParaRPr lang="zh-CN" altLang="en-US" sz="2400">
              <a:latin typeface="黑体" panose="02010609060101010101" pitchFamily="2" charset="-122"/>
            </a:endParaRPr>
          </a:p>
          <a:p>
            <a:pPr marL="0" indent="571500" algn="just">
              <a:lnSpc>
                <a:spcPct val="11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无限生长型、粉果、果重</a:t>
            </a:r>
            <a:r>
              <a:rPr lang="en-US" altLang="zh-CN" sz="2400" dirty="0">
                <a:latin typeface="黑体" panose="02010609060101010101" pitchFamily="2" charset="-122"/>
              </a:rPr>
              <a:t>200g</a:t>
            </a:r>
            <a:r>
              <a:rPr lang="zh-CN" altLang="en-US" sz="2400" dirty="0">
                <a:latin typeface="黑体" panose="02010609060101010101" pitchFamily="2" charset="-122"/>
              </a:rPr>
              <a:t>左右，扁园形、品质好。抗烟草花叶病毒病（</a:t>
            </a:r>
            <a:r>
              <a:rPr lang="en-US" altLang="zh-CN" sz="2400" dirty="0">
                <a:latin typeface="黑体" panose="02010609060101010101" pitchFamily="2" charset="-122"/>
              </a:rPr>
              <a:t>TMV</a:t>
            </a:r>
            <a:r>
              <a:rPr lang="zh-CN" altLang="en-US" sz="2400" dirty="0">
                <a:latin typeface="黑体" panose="02010609060101010101" pitchFamily="2" charset="-122"/>
              </a:rPr>
              <a:t>）及叶霉病，耐黄瓜花叶病毒病（</a:t>
            </a:r>
            <a:r>
              <a:rPr lang="en-US" altLang="zh-CN" sz="2400">
                <a:latin typeface="黑体" panose="02010609060101010101" pitchFamily="2" charset="-122"/>
              </a:rPr>
              <a:t>CMV</a:t>
            </a:r>
            <a:r>
              <a:rPr lang="zh-CN" altLang="en-US" sz="2400">
                <a:latin typeface="黑体" panose="02010609060101010101" pitchFamily="2" charset="-122"/>
              </a:rPr>
              <a:t>）。</a:t>
            </a:r>
            <a:endParaRPr lang="zh-CN" altLang="en-US" sz="2400">
              <a:latin typeface="黑体" panose="02010609060101010101" pitchFamily="2" charset="-122"/>
            </a:endParaRPr>
          </a:p>
          <a:p>
            <a:pPr marL="0" indent="571500" algn="just">
              <a:lnSpc>
                <a:spcPct val="11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耐低温，适宜春、秋、冬保护地栽培。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pic>
        <p:nvPicPr>
          <p:cNvPr id="328710" name="图片 328709" descr="番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2063" y="0"/>
            <a:ext cx="53419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8711" name="动作按钮: 上一张 328710">
            <a:hlinkClick r:id="rId2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9250" name="标题 309249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678487" cy="723900"/>
          </a:xfrm>
        </p:spPr>
        <p:txBody>
          <a:bodyPr anchor="b"/>
          <a:p>
            <a:r>
              <a:rPr lang="zh-CN" altLang="en-US" sz="4000" b="1" dirty="0">
                <a:solidFill>
                  <a:schemeClr val="tx1"/>
                </a:solidFill>
              </a:rPr>
              <a:t>目录</a:t>
            </a:r>
            <a:endParaRPr lang="zh-CN" altLang="en-US" sz="4000" b="1">
              <a:solidFill>
                <a:schemeClr val="tx1"/>
              </a:solidFill>
            </a:endParaRPr>
          </a:p>
        </p:txBody>
      </p:sp>
      <p:sp>
        <p:nvSpPr>
          <p:cNvPr id="309252" name="动作按钮: 上一张 309251">
            <a:hlinkClick r:id="" action="ppaction://noaction"/>
          </p:cNvPr>
          <p:cNvSpPr/>
          <p:nvPr/>
        </p:nvSpPr>
        <p:spPr>
          <a:xfrm rot="-16200000" flipV="1">
            <a:off x="8493125" y="6146800"/>
            <a:ext cx="384175" cy="461963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0" vert="eaVert" anchor="ctr">
            <a:spAutoFit/>
          </a:bodyPr>
          <a:p>
            <a:pPr lvl="0" algn="ctr"/>
            <a:endParaRPr sz="10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09254" name="图片 309253" descr="P1280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638300"/>
            <a:ext cx="5183188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256" name="文本占位符 309255"/>
          <p:cNvSpPr>
            <a:spLocks noGrp="1"/>
          </p:cNvSpPr>
          <p:nvPr>
            <p:ph type="body" idx="1"/>
          </p:nvPr>
        </p:nvSpPr>
        <p:spPr>
          <a:xfrm>
            <a:off x="928688" y="1638300"/>
            <a:ext cx="2805112" cy="4025900"/>
          </a:xfrm>
        </p:spPr>
        <p:txBody>
          <a:bodyPr vert="horz" wrap="square" lIns="91440" tIns="45720" rIns="91440" bIns="45720" anchor="t"/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一、</a:t>
            </a:r>
            <a:r>
              <a:rPr lang="zh-CN" altLang="en-US" sz="2800" dirty="0">
                <a:latin typeface="黑体" panose="02010609060101010101" pitchFamily="2" charset="-122"/>
                <a:hlinkClick r:id="rId2" action="ppaction://hlinksldjump"/>
              </a:rPr>
              <a:t>概述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二、</a:t>
            </a:r>
            <a:r>
              <a:rPr lang="zh-CN" altLang="en-US" sz="2800" dirty="0">
                <a:latin typeface="黑体" panose="02010609060101010101" pitchFamily="2" charset="-122"/>
                <a:hlinkClick r:id="rId3" action="ppaction://hlinksldjump"/>
              </a:rPr>
              <a:t>生物学基础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三、</a:t>
            </a:r>
            <a:r>
              <a:rPr lang="zh-CN" altLang="en-US" sz="2800" dirty="0">
                <a:latin typeface="黑体" panose="02010609060101010101" pitchFamily="2" charset="-122"/>
                <a:hlinkClick r:id="rId4" action="ppaction://hlinksldjump"/>
              </a:rPr>
              <a:t>类型与品种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四、</a:t>
            </a:r>
            <a:r>
              <a:rPr lang="zh-CN" altLang="en-US" sz="2800" dirty="0">
                <a:latin typeface="黑体" panose="02010609060101010101" pitchFamily="2" charset="-122"/>
                <a:hlinkClick r:id="rId5" action="ppaction://hlinksldjump"/>
              </a:rPr>
              <a:t>茬口安排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五、</a:t>
            </a:r>
            <a:r>
              <a:rPr lang="zh-CN" altLang="en-US" sz="2800" dirty="0">
                <a:latin typeface="黑体" panose="02010609060101010101" pitchFamily="2" charset="-122"/>
                <a:hlinkClick r:id="rId6" action="ppaction://hlinksldjump"/>
              </a:rPr>
              <a:t>栽培技术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/>
              <a:t>六、</a:t>
            </a:r>
            <a:r>
              <a:rPr lang="zh-CN" altLang="en-US" sz="2800" dirty="0">
                <a:hlinkClick r:id="rId6" action="ppaction://hlinksldjump"/>
              </a:rPr>
              <a:t>包装与贮运</a:t>
            </a:r>
            <a:endParaRPr lang="zh-CN" altLang="en-US" sz="2800">
              <a:latin typeface="黑体" panose="02010609060101010101" pitchFamily="2" charset="-122"/>
            </a:endParaRPr>
          </a:p>
        </p:txBody>
      </p:sp>
    </p:spTree>
  </p:cSld>
  <p:clrMapOvr>
    <a:masterClrMapping/>
  </p:clrMapOvr>
  <p:transition advClick="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4306" name="标题 354305"/>
          <p:cNvSpPr>
            <a:spLocks noGrp="1"/>
          </p:cNvSpPr>
          <p:nvPr>
            <p:ph type="title"/>
          </p:nvPr>
        </p:nvSpPr>
        <p:spPr>
          <a:xfrm>
            <a:off x="1371600" y="571500"/>
            <a:ext cx="6629400" cy="762000"/>
          </a:xfrm>
        </p:spPr>
        <p:txBody>
          <a:bodyPr anchor="b"/>
          <a:p>
            <a:r>
              <a:rPr lang="en-US" altLang="zh-CN" sz="4000" b="1">
                <a:solidFill>
                  <a:schemeClr val="tx1"/>
                </a:solidFill>
                <a:latin typeface="黑体" panose="02010609060101010101" pitchFamily="2" charset="-122"/>
              </a:rPr>
              <a:t>L-402</a:t>
            </a:r>
            <a:endParaRPr lang="en-US" altLang="zh-CN" sz="4000" b="1">
              <a:solidFill>
                <a:schemeClr val="tx1"/>
              </a:solidFill>
              <a:latin typeface="黑体" panose="02010609060101010101" pitchFamily="2" charset="-122"/>
            </a:endParaRPr>
          </a:p>
        </p:txBody>
      </p:sp>
      <p:sp>
        <p:nvSpPr>
          <p:cNvPr id="354307" name="文本占位符 354306"/>
          <p:cNvSpPr>
            <a:spLocks noGrp="1"/>
          </p:cNvSpPr>
          <p:nvPr>
            <p:ph type="body" idx="1"/>
          </p:nvPr>
        </p:nvSpPr>
        <p:spPr>
          <a:xfrm>
            <a:off x="419100" y="1409700"/>
            <a:ext cx="4814888" cy="5029200"/>
          </a:xfrm>
        </p:spPr>
        <p:txBody>
          <a:bodyPr/>
          <a:p>
            <a:pPr marL="0" indent="571500">
              <a:lnSpc>
                <a:spcPct val="12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辽宁省农业科学院园艺研究所培育。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  <a:p>
            <a:pPr marL="0" indent="571500">
              <a:lnSpc>
                <a:spcPct val="12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无限生长型，中早熟，生育期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115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天左右。第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7-9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节着生第一花序，粉果扁圆，果脐小，心室多，果肉厚，质沙、味酸甜。抗病、耐寒、耐贮、高产，平均单果重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250g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，前期产量高，一般亩产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</a:rPr>
              <a:t>6500kg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</a:rPr>
              <a:t>左右。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pic>
        <p:nvPicPr>
          <p:cNvPr id="354310" name="图片 354309" descr="1-100613155501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3988" y="1938338"/>
            <a:ext cx="3910012" cy="3687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4311" name="动作按钮: 上一张 354310">
            <a:hlinkClick r:id="rId2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2258" name="标题 352257"/>
          <p:cNvSpPr>
            <a:spLocks noGrp="1"/>
          </p:cNvSpPr>
          <p:nvPr>
            <p:ph type="title"/>
          </p:nvPr>
        </p:nvSpPr>
        <p:spPr>
          <a:xfrm>
            <a:off x="1371600" y="571500"/>
            <a:ext cx="6629400" cy="762000"/>
          </a:xfrm>
        </p:spPr>
        <p:txBody>
          <a:bodyPr anchor="b"/>
          <a:p>
            <a:r>
              <a:rPr lang="zh-CN" altLang="en-US" sz="4000" b="1" dirty="0">
                <a:latin typeface="黑体" panose="02010609060101010101" pitchFamily="2" charset="-122"/>
              </a:rPr>
              <a:t>毛粉</a:t>
            </a:r>
            <a:r>
              <a:rPr lang="en-US" altLang="zh-CN" sz="4000" b="1">
                <a:latin typeface="黑体" panose="02010609060101010101" pitchFamily="2" charset="-122"/>
              </a:rPr>
              <a:t>802</a:t>
            </a:r>
            <a:endParaRPr lang="en-US" altLang="zh-CN" sz="4000" b="1">
              <a:latin typeface="黑体" panose="02010609060101010101" pitchFamily="2" charset="-122"/>
            </a:endParaRPr>
          </a:p>
        </p:txBody>
      </p:sp>
      <p:sp>
        <p:nvSpPr>
          <p:cNvPr id="352259" name="文本占位符 352258"/>
          <p:cNvSpPr>
            <a:spLocks noGrp="1"/>
          </p:cNvSpPr>
          <p:nvPr>
            <p:ph type="body" idx="1"/>
          </p:nvPr>
        </p:nvSpPr>
        <p:spPr>
          <a:xfrm>
            <a:off x="419100" y="1409700"/>
            <a:ext cx="5437188" cy="5029200"/>
          </a:xfrm>
        </p:spPr>
        <p:txBody>
          <a:bodyPr/>
          <a:p>
            <a:pPr marL="0" indent="571500" algn="just">
              <a:lnSpc>
                <a:spcPct val="13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西安市蔬菜所育成</a:t>
            </a:r>
            <a:r>
              <a:rPr lang="en-US" altLang="zh-CN" sz="2400">
                <a:latin typeface="黑体" panose="02010609060101010101" pitchFamily="2" charset="-122"/>
              </a:rPr>
              <a:t>F1</a:t>
            </a:r>
            <a:r>
              <a:rPr lang="zh-CN" altLang="en-US" sz="2400">
                <a:latin typeface="黑体" panose="02010609060101010101" pitchFamily="2" charset="-122"/>
              </a:rPr>
              <a:t>。</a:t>
            </a:r>
            <a:endParaRPr lang="zh-CN" altLang="en-US" sz="2400">
              <a:latin typeface="黑体" panose="02010609060101010101" pitchFamily="2" charset="-122"/>
            </a:endParaRPr>
          </a:p>
          <a:p>
            <a:pPr marL="0" indent="571500" algn="just">
              <a:lnSpc>
                <a:spcPct val="13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无限生长型、中晚熟，生长势强。其中</a:t>
            </a:r>
            <a:r>
              <a:rPr lang="en-US" altLang="zh-CN" sz="2400" dirty="0">
                <a:latin typeface="黑体" panose="02010609060101010101" pitchFamily="2" charset="-122"/>
              </a:rPr>
              <a:t>50%</a:t>
            </a:r>
            <a:r>
              <a:rPr lang="zh-CN" altLang="en-US" sz="2400" dirty="0">
                <a:latin typeface="黑体" panose="02010609060101010101" pitchFamily="2" charset="-122"/>
              </a:rPr>
              <a:t>为茸毛株，</a:t>
            </a:r>
            <a:r>
              <a:rPr lang="en-US" altLang="zh-CN" sz="2400" dirty="0">
                <a:latin typeface="黑体" panose="02010609060101010101" pitchFamily="2" charset="-122"/>
              </a:rPr>
              <a:t>50%</a:t>
            </a:r>
            <a:r>
              <a:rPr lang="zh-CN" altLang="en-US" sz="2400" dirty="0">
                <a:latin typeface="黑体" panose="02010609060101010101" pitchFamily="2" charset="-122"/>
              </a:rPr>
              <a:t>为普通株，粉果、果重</a:t>
            </a:r>
            <a:r>
              <a:rPr lang="en-US" altLang="zh-CN" sz="2400" dirty="0">
                <a:latin typeface="黑体" panose="02010609060101010101" pitchFamily="2" charset="-122"/>
              </a:rPr>
              <a:t>200g</a:t>
            </a:r>
            <a:r>
              <a:rPr lang="zh-CN" altLang="en-US" sz="2400" dirty="0">
                <a:latin typeface="黑体" panose="02010609060101010101" pitchFamily="2" charset="-122"/>
              </a:rPr>
              <a:t>左右，不易裂果、品质中上，果脐稍大。抗烟草花叶病毒病（</a:t>
            </a:r>
            <a:r>
              <a:rPr lang="en-US" altLang="zh-CN" sz="2400" dirty="0">
                <a:latin typeface="黑体" panose="02010609060101010101" pitchFamily="2" charset="-122"/>
              </a:rPr>
              <a:t>TMV</a:t>
            </a:r>
            <a:r>
              <a:rPr lang="zh-CN" altLang="en-US" sz="2400" dirty="0">
                <a:latin typeface="黑体" panose="02010609060101010101" pitchFamily="2" charset="-122"/>
              </a:rPr>
              <a:t>），耐黄瓜花叶病毒病（</a:t>
            </a:r>
            <a:r>
              <a:rPr lang="en-US" altLang="zh-CN" sz="2400" dirty="0">
                <a:latin typeface="黑体" panose="02010609060101010101" pitchFamily="2" charset="-122"/>
              </a:rPr>
              <a:t>CMV</a:t>
            </a:r>
            <a:r>
              <a:rPr lang="zh-CN" altLang="en-US" sz="2400" dirty="0">
                <a:latin typeface="黑体" panose="02010609060101010101" pitchFamily="2" charset="-122"/>
              </a:rPr>
              <a:t>）及早疫病。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 algn="just">
              <a:lnSpc>
                <a:spcPct val="130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适合秋、冬春保护地栽培。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pic>
        <p:nvPicPr>
          <p:cNvPr id="352262" name="图片 352261" descr="200671316234721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6288" y="1409700"/>
            <a:ext cx="3287712" cy="544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2263" name="动作按钮: 上一张 352262">
            <a:hlinkClick r:id="rId2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6706" name="标题 456705"/>
          <p:cNvSpPr>
            <a:spLocks noGrp="1"/>
          </p:cNvSpPr>
          <p:nvPr>
            <p:ph type="title"/>
          </p:nvPr>
        </p:nvSpPr>
        <p:spPr>
          <a:xfrm>
            <a:off x="1150938" y="152400"/>
            <a:ext cx="7793037" cy="1219200"/>
          </a:xfrm>
        </p:spPr>
        <p:txBody>
          <a:bodyPr anchor="b"/>
          <a:p>
            <a:r>
              <a:rPr lang="zh-CN" altLang="en-US" sz="3600" dirty="0">
                <a:solidFill>
                  <a:schemeClr val="tx1"/>
                </a:solidFill>
              </a:rPr>
              <a:t>日光温室冬春茬、大棚春提前品种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56707" name="文本占位符 456706"/>
          <p:cNvSpPr>
            <a:spLocks noGrp="1"/>
          </p:cNvSpPr>
          <p:nvPr>
            <p:ph type="body" idx="1"/>
          </p:nvPr>
        </p:nvSpPr>
        <p:spPr>
          <a:xfrm>
            <a:off x="254000" y="1450975"/>
            <a:ext cx="4835525" cy="1781175"/>
          </a:xfrm>
        </p:spPr>
        <p:txBody>
          <a:bodyPr/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0000FF"/>
                </a:solidFill>
              </a:rPr>
              <a:t>    </a:t>
            </a:r>
            <a:r>
              <a:rPr lang="zh-CN" altLang="en-US" sz="2800" dirty="0">
                <a:solidFill>
                  <a:srgbClr val="0000FF"/>
                </a:solidFill>
              </a:rPr>
              <a:t>粉果：</a:t>
            </a:r>
            <a:r>
              <a:rPr lang="zh-CN" altLang="en-US" sz="2800" dirty="0">
                <a:solidFill>
                  <a:schemeClr val="tx1"/>
                </a:solidFill>
              </a:rPr>
              <a:t>金棚系列、迪芬尼、冀</a:t>
            </a:r>
            <a:r>
              <a:rPr lang="en-US" altLang="zh-CN" sz="2800" dirty="0">
                <a:solidFill>
                  <a:schemeClr val="tx1"/>
                </a:solidFill>
              </a:rPr>
              <a:t>P135</a:t>
            </a:r>
            <a:r>
              <a:rPr lang="zh-CN" altLang="en-US" sz="2800" dirty="0">
                <a:solidFill>
                  <a:schemeClr val="tx1"/>
                </a:solidFill>
              </a:rPr>
              <a:t>等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</a:rPr>
              <a:t>    红果：</a:t>
            </a:r>
            <a:r>
              <a:rPr lang="zh-CN" altLang="en-US" sz="2800" dirty="0">
                <a:solidFill>
                  <a:schemeClr val="tx1"/>
                </a:solidFill>
              </a:rPr>
              <a:t>百利、满田</a:t>
            </a:r>
            <a:r>
              <a:rPr lang="en-US" altLang="zh-CN" sz="2800" dirty="0">
                <a:solidFill>
                  <a:schemeClr val="tx1"/>
                </a:solidFill>
              </a:rPr>
              <a:t>2185</a:t>
            </a:r>
            <a:r>
              <a:rPr lang="zh-CN" altLang="en-US" sz="2800" dirty="0">
                <a:solidFill>
                  <a:schemeClr val="tx1"/>
                </a:solidFill>
              </a:rPr>
              <a:t>、满田</a:t>
            </a:r>
            <a:r>
              <a:rPr lang="en-US" altLang="zh-CN" sz="2800" dirty="0">
                <a:solidFill>
                  <a:schemeClr val="tx1"/>
                </a:solidFill>
              </a:rPr>
              <a:t>2180</a:t>
            </a:r>
            <a:r>
              <a:rPr lang="zh-CN" altLang="en-US" sz="2800" dirty="0">
                <a:solidFill>
                  <a:schemeClr val="tx1"/>
                </a:solidFill>
              </a:rPr>
              <a:t>、倍赢等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456708" name="图片 456707" descr="66_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32150"/>
            <a:ext cx="5089525" cy="362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6710" name="图片 456709" descr="090911103422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25" y="1450975"/>
            <a:ext cx="4054475" cy="540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6712" name="动作按钮: 前进或下一项 456711">
            <a:hlinkClick r:id="rId3" action="ppaction://hlinksldjump"/>
          </p:cNvPr>
          <p:cNvSpPr/>
          <p:nvPr/>
        </p:nvSpPr>
        <p:spPr>
          <a:xfrm>
            <a:off x="8374063" y="6329363"/>
            <a:ext cx="477837" cy="381000"/>
          </a:xfrm>
          <a:prstGeom prst="actionButtonForwardNext">
            <a:avLst/>
          </a:prstGeom>
          <a:solidFill>
            <a:schemeClr val="bg1"/>
          </a:solidFill>
          <a:ln w="9525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7730" name="标题 457729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 sz="3600" dirty="0">
                <a:solidFill>
                  <a:schemeClr val="tx1"/>
                </a:solidFill>
              </a:rPr>
              <a:t>日光温室越冬番茄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457731" name="文本占位符 457730"/>
          <p:cNvSpPr>
            <a:spLocks noGrp="1"/>
          </p:cNvSpPr>
          <p:nvPr>
            <p:ph type="body" idx="1"/>
          </p:nvPr>
        </p:nvSpPr>
        <p:spPr>
          <a:xfrm>
            <a:off x="357188" y="1614488"/>
            <a:ext cx="4692650" cy="4738687"/>
          </a:xfrm>
        </p:spPr>
        <p:txBody>
          <a:bodyPr/>
          <a:p>
            <a:r>
              <a:rPr lang="zh-CN" altLang="en-US" sz="2800" dirty="0">
                <a:solidFill>
                  <a:schemeClr val="tx1"/>
                </a:solidFill>
              </a:rPr>
              <a:t>生长势旺、连续结果能力强、抗毒病且高抗</a:t>
            </a:r>
            <a:r>
              <a:rPr lang="en-US" altLang="zh-CN" sz="2800" dirty="0">
                <a:solidFill>
                  <a:schemeClr val="tx1"/>
                </a:solidFill>
              </a:rPr>
              <a:t>TY</a:t>
            </a:r>
            <a:r>
              <a:rPr lang="zh-CN" altLang="en-US" sz="2800" dirty="0">
                <a:solidFill>
                  <a:schemeClr val="tx1"/>
                </a:solidFill>
              </a:rPr>
              <a:t>病毒的品种：</a:t>
            </a:r>
            <a:endParaRPr lang="zh-CN" altLang="en-US" sz="2800" dirty="0">
              <a:solidFill>
                <a:schemeClr val="tx1"/>
              </a:solidFill>
            </a:endParaRPr>
          </a:p>
          <a:p>
            <a:r>
              <a:rPr lang="zh-CN" altLang="en-US" sz="2800" dirty="0">
                <a:solidFill>
                  <a:srgbClr val="0000FF"/>
                </a:solidFill>
              </a:rPr>
              <a:t>粉果：</a:t>
            </a:r>
            <a:r>
              <a:rPr lang="zh-CN" altLang="en-US" sz="2800" dirty="0">
                <a:solidFill>
                  <a:schemeClr val="tx1"/>
                </a:solidFill>
              </a:rPr>
              <a:t>迪芬尼、金棚系列（适于</a:t>
            </a:r>
            <a:r>
              <a:rPr lang="en-US" altLang="zh-CN" sz="2800" dirty="0">
                <a:solidFill>
                  <a:schemeClr val="tx1"/>
                </a:solidFill>
              </a:rPr>
              <a:t>9</a:t>
            </a:r>
            <a:r>
              <a:rPr lang="zh-CN" altLang="en-US" sz="2800" dirty="0">
                <a:solidFill>
                  <a:schemeClr val="tx1"/>
                </a:solidFill>
              </a:rPr>
              <a:t>月后定植）、欧宝</a:t>
            </a:r>
            <a:r>
              <a:rPr lang="en-US" altLang="zh-CN" sz="2800" dirty="0">
                <a:solidFill>
                  <a:schemeClr val="tx1"/>
                </a:solidFill>
              </a:rPr>
              <a:t>868</a:t>
            </a:r>
            <a:r>
              <a:rPr lang="zh-CN" altLang="en-US" sz="2800" dirty="0">
                <a:solidFill>
                  <a:schemeClr val="tx1"/>
                </a:solidFill>
              </a:rPr>
              <a:t>、粉琪</a:t>
            </a:r>
            <a:r>
              <a:rPr lang="en-US" altLang="zh-CN" sz="2800" dirty="0">
                <a:solidFill>
                  <a:schemeClr val="tx1"/>
                </a:solidFill>
              </a:rPr>
              <a:t>TY288</a:t>
            </a:r>
            <a:r>
              <a:rPr lang="zh-CN" altLang="en-US" sz="2800" dirty="0">
                <a:solidFill>
                  <a:schemeClr val="tx1"/>
                </a:solidFill>
              </a:rPr>
              <a:t>等；</a:t>
            </a:r>
            <a:endParaRPr lang="zh-CN" altLang="en-US" sz="2800" dirty="0">
              <a:solidFill>
                <a:schemeClr val="tx1"/>
              </a:solidFill>
            </a:endParaRPr>
          </a:p>
          <a:p>
            <a:r>
              <a:rPr lang="zh-CN" altLang="en-US" sz="2800" dirty="0">
                <a:solidFill>
                  <a:srgbClr val="0000FF"/>
                </a:solidFill>
              </a:rPr>
              <a:t>红果：</a:t>
            </a:r>
            <a:r>
              <a:rPr lang="zh-CN" altLang="en-US" sz="2800" dirty="0">
                <a:solidFill>
                  <a:schemeClr val="tx1"/>
                </a:solidFill>
              </a:rPr>
              <a:t>齐达利、雪莉、危士顿、佳西娜、格利等。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457732" name="图片 457731" descr="1-10017-17395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175" y="1614488"/>
            <a:ext cx="3933825" cy="5243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7733" name="动作按钮: 前进或下一项 457732">
            <a:hlinkClick r:id="rId2" action="ppaction://hlinksldjump"/>
          </p:cNvPr>
          <p:cNvSpPr/>
          <p:nvPr/>
        </p:nvSpPr>
        <p:spPr>
          <a:xfrm>
            <a:off x="8466138" y="6329363"/>
            <a:ext cx="477837" cy="381000"/>
          </a:xfrm>
          <a:prstGeom prst="actionButtonForwardNext">
            <a:avLst/>
          </a:prstGeom>
          <a:solidFill>
            <a:schemeClr val="bg1"/>
          </a:solidFill>
          <a:ln w="9525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57734" name="图片 457733" descr="20100113-083157-503-26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75" y="0"/>
            <a:ext cx="3933825" cy="384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8754" name="标题 458753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 dirty="0">
                <a:solidFill>
                  <a:schemeClr val="tx1"/>
                </a:solidFill>
              </a:rPr>
              <a:t>棚室秋延后番茄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8755" name="文本占位符 458754"/>
          <p:cNvSpPr>
            <a:spLocks noGrp="1"/>
          </p:cNvSpPr>
          <p:nvPr>
            <p:ph type="body" idx="1"/>
          </p:nvPr>
        </p:nvSpPr>
        <p:spPr>
          <a:xfrm>
            <a:off x="304800" y="1781175"/>
            <a:ext cx="4560888" cy="4738688"/>
          </a:xfrm>
        </p:spPr>
        <p:txBody>
          <a:bodyPr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</a:rPr>
              <a:t>粉果</a:t>
            </a:r>
            <a:r>
              <a:rPr lang="zh-CN" altLang="en-US" sz="2800" dirty="0">
                <a:solidFill>
                  <a:schemeClr val="tx1"/>
                </a:solidFill>
              </a:rPr>
              <a:t>：高抗病毒病、尤抗</a:t>
            </a:r>
            <a:r>
              <a:rPr lang="en-US" altLang="zh-CN" sz="2800" dirty="0">
                <a:solidFill>
                  <a:schemeClr val="tx1"/>
                </a:solidFill>
              </a:rPr>
              <a:t>TY</a:t>
            </a:r>
            <a:r>
              <a:rPr lang="zh-CN" altLang="en-US" sz="2800" dirty="0">
                <a:solidFill>
                  <a:schemeClr val="tx1"/>
                </a:solidFill>
              </a:rPr>
              <a:t>病毒的品种，如迪芬尼、荷兰</a:t>
            </a:r>
            <a:r>
              <a:rPr lang="en-US" altLang="zh-CN" sz="2800" dirty="0">
                <a:solidFill>
                  <a:schemeClr val="tx1"/>
                </a:solidFill>
              </a:rPr>
              <a:t>6</a:t>
            </a:r>
            <a:r>
              <a:rPr lang="zh-CN" altLang="en-US" sz="2800" dirty="0">
                <a:solidFill>
                  <a:schemeClr val="tx1"/>
                </a:solidFill>
              </a:rPr>
              <a:t>号、巴顿、惠丽等，</a:t>
            </a:r>
            <a:endParaRPr lang="zh-CN" altLang="en-US" sz="2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</a:rPr>
              <a:t>红果：</a:t>
            </a:r>
            <a:r>
              <a:rPr lang="zh-CN" altLang="en-US" sz="2800" dirty="0">
                <a:solidFill>
                  <a:schemeClr val="tx1"/>
                </a:solidFill>
              </a:rPr>
              <a:t>齐达利、雪莉、威士顿、格利等。</a:t>
            </a:r>
            <a:endParaRPr lang="zh-CN" altLang="en-US" sz="2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458766" name="图片 458765" descr="201021105456778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5688" y="1360488"/>
            <a:ext cx="4078287" cy="5497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8769" name="动作按钮: 前进或下一项 458768">
            <a:hlinkClick r:id="rId2" action="ppaction://hlinksldjump"/>
          </p:cNvPr>
          <p:cNvSpPr/>
          <p:nvPr/>
        </p:nvSpPr>
        <p:spPr>
          <a:xfrm>
            <a:off x="8135938" y="6138863"/>
            <a:ext cx="477837" cy="381000"/>
          </a:xfrm>
          <a:prstGeom prst="actionButtonForwardNext">
            <a:avLst/>
          </a:prstGeom>
          <a:solidFill>
            <a:schemeClr val="bg1"/>
          </a:solidFill>
          <a:ln w="9525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9778" name="标题 459777"/>
          <p:cNvSpPr>
            <a:spLocks noGrp="1"/>
          </p:cNvSpPr>
          <p:nvPr>
            <p:ph type="title"/>
          </p:nvPr>
        </p:nvSpPr>
        <p:spPr>
          <a:xfrm>
            <a:off x="1150938" y="304800"/>
            <a:ext cx="2574925" cy="914400"/>
          </a:xfrm>
        </p:spPr>
        <p:txBody>
          <a:bodyPr anchor="b"/>
          <a:p>
            <a:r>
              <a:rPr lang="zh-CN" altLang="en-US" dirty="0">
                <a:solidFill>
                  <a:schemeClr val="tx1"/>
                </a:solidFill>
              </a:rPr>
              <a:t>特菜种植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9779" name="文本占位符 459778"/>
          <p:cNvSpPr>
            <a:spLocks noGrp="1"/>
          </p:cNvSpPr>
          <p:nvPr>
            <p:ph type="body" idx="1"/>
          </p:nvPr>
        </p:nvSpPr>
        <p:spPr>
          <a:xfrm>
            <a:off x="411163" y="1616075"/>
            <a:ext cx="3314700" cy="4522788"/>
          </a:xfrm>
        </p:spPr>
        <p:txBody>
          <a:bodyPr/>
          <a:p>
            <a:pPr marL="0" indent="0">
              <a:buNone/>
            </a:pPr>
            <a:r>
              <a:rPr lang="zh-CN" altLang="en-US" sz="2800" dirty="0">
                <a:solidFill>
                  <a:srgbClr val="0000FF"/>
                </a:solidFill>
              </a:rPr>
              <a:t>串收番茄：</a:t>
            </a:r>
            <a:r>
              <a:rPr lang="zh-CN" altLang="en-US" sz="2800" dirty="0">
                <a:solidFill>
                  <a:schemeClr val="tx1"/>
                </a:solidFill>
              </a:rPr>
              <a:t>曼西娜等；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0000FF"/>
                </a:solidFill>
              </a:rPr>
              <a:t>樱桃番茄：</a:t>
            </a:r>
            <a:r>
              <a:rPr lang="zh-CN" altLang="en-US" sz="2800" dirty="0">
                <a:solidFill>
                  <a:schemeClr val="tx1"/>
                </a:solidFill>
              </a:rPr>
              <a:t>京丹、皇妃、千粉</a:t>
            </a:r>
            <a:r>
              <a:rPr lang="en-US" altLang="zh-CN" sz="2800" dirty="0">
                <a:solidFill>
                  <a:schemeClr val="tx1"/>
                </a:solidFill>
              </a:rPr>
              <a:t>1101</a:t>
            </a:r>
            <a:r>
              <a:rPr lang="zh-CN" altLang="en-US" sz="2800" dirty="0">
                <a:solidFill>
                  <a:schemeClr val="tx1"/>
                </a:solidFill>
              </a:rPr>
              <a:t>、黑珍珠等。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459783" name="图片 459782" descr="0_jrl526201004091656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5863" y="0"/>
            <a:ext cx="541813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9784" name="图片 459783" descr="gogo315814580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863" y="0"/>
            <a:ext cx="541813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9787" name="图片 459786" descr="201009070938366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263" y="3932238"/>
            <a:ext cx="2535237" cy="290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9791" name="图片 459790" descr="20110114004502658_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2238"/>
            <a:ext cx="3725863" cy="2925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9792" name="图片 459791" descr="200903271310244903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63" y="3932238"/>
            <a:ext cx="3500437" cy="290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9793" name="动作按钮: 上一张 459792">
            <a:hlinkClick r:id="rId6" action="ppaction://hlinksldjump"/>
          </p:cNvPr>
          <p:cNvSpPr/>
          <p:nvPr/>
        </p:nvSpPr>
        <p:spPr>
          <a:xfrm rot="-16200000" flipV="1">
            <a:off x="8686800" y="62103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0754" name="标题 330753"/>
          <p:cNvSpPr>
            <a:spLocks noGrp="1"/>
          </p:cNvSpPr>
          <p:nvPr>
            <p:ph type="title"/>
          </p:nvPr>
        </p:nvSpPr>
        <p:spPr>
          <a:xfrm>
            <a:off x="1371600" y="673100"/>
            <a:ext cx="6248400" cy="735013"/>
          </a:xfrm>
        </p:spPr>
        <p:txBody>
          <a:bodyPr anchor="b"/>
          <a:p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茬口安排</a:t>
            </a:r>
            <a:endParaRPr lang="zh-CN" altLang="en-US" sz="3200" b="1"/>
          </a:p>
        </p:txBody>
      </p:sp>
      <p:sp>
        <p:nvSpPr>
          <p:cNvPr id="330755" name="文本占位符 330754"/>
          <p:cNvSpPr>
            <a:spLocks noGrp="1"/>
          </p:cNvSpPr>
          <p:nvPr>
            <p:ph type="body" idx="1"/>
          </p:nvPr>
        </p:nvSpPr>
        <p:spPr>
          <a:xfrm>
            <a:off x="419100" y="1408113"/>
            <a:ext cx="8229600" cy="5030787"/>
          </a:xfrm>
        </p:spPr>
        <p:txBody>
          <a:bodyPr/>
          <a:p>
            <a:pPr marL="0" indent="0" algn="just">
              <a:lnSpc>
                <a:spcPct val="160000"/>
              </a:lnSpc>
              <a:spcBef>
                <a:spcPct val="10000"/>
              </a:spcBef>
              <a:buNone/>
            </a:pPr>
            <a:r>
              <a:rPr lang="zh-CN" altLang="en-US" sz="2800" b="1" dirty="0"/>
              <a:t>一、露地栽培茬次</a:t>
            </a:r>
            <a:endParaRPr lang="zh-CN" altLang="en-US" sz="2800" b="1" dirty="0"/>
          </a:p>
          <a:p>
            <a:pPr marL="952500" lvl="1" indent="-288925" algn="just">
              <a:lnSpc>
                <a:spcPct val="16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ea typeface="楷体_GB2312" pitchFamily="49" charset="-122"/>
              </a:rPr>
              <a:t>露地春茬</a:t>
            </a:r>
            <a:endParaRPr lang="zh-CN" altLang="en-US" sz="2400" b="1" dirty="0">
              <a:ea typeface="楷体_GB2312" pitchFamily="49" charset="-122"/>
            </a:endParaRPr>
          </a:p>
          <a:p>
            <a:pPr marL="952500" lvl="1" indent="-288925" algn="just">
              <a:lnSpc>
                <a:spcPct val="16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zh-CN" altLang="en-US" sz="2400" b="1" dirty="0">
                <a:ea typeface="楷体_GB2312" pitchFamily="49" charset="-122"/>
              </a:rPr>
              <a:t>露地秋茬</a:t>
            </a:r>
            <a:endParaRPr lang="zh-CN" altLang="en-US" sz="2000" dirty="0">
              <a:ea typeface="楷体_GB2312" pitchFamily="49" charset="-122"/>
            </a:endParaRPr>
          </a:p>
          <a:p>
            <a:pPr marL="0" indent="0" algn="just">
              <a:lnSpc>
                <a:spcPct val="160000"/>
              </a:lnSpc>
              <a:spcBef>
                <a:spcPct val="10000"/>
              </a:spcBef>
              <a:buNone/>
            </a:pPr>
            <a:r>
              <a:rPr lang="zh-CN" altLang="en-US" sz="2800" b="1" dirty="0"/>
              <a:t>二、</a:t>
            </a:r>
            <a:r>
              <a:rPr lang="zh-CN" altLang="en-US" sz="2800" b="1" dirty="0">
                <a:hlinkClick r:id="rId1" action="ppaction://hlinksldjump"/>
              </a:rPr>
              <a:t>保护地栽培</a:t>
            </a:r>
            <a:endParaRPr lang="zh-CN" altLang="en-US" sz="2800" dirty="0"/>
          </a:p>
          <a:p>
            <a:pPr marL="952500" lvl="1" indent="-288925" algn="just">
              <a:lnSpc>
                <a:spcPct val="160000"/>
              </a:lnSpc>
              <a:spcBef>
                <a:spcPct val="1000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ea typeface="楷体_GB2312" pitchFamily="49" charset="-122"/>
              </a:rPr>
              <a:t>日光温室栽培：</a:t>
            </a:r>
            <a:r>
              <a:rPr lang="zh-CN" altLang="en-US" sz="2000" b="1" dirty="0">
                <a:ea typeface="楷体_GB2312" pitchFamily="49" charset="-122"/>
              </a:rPr>
              <a:t>冬春茬、秋冬茬、早春茬</a:t>
            </a:r>
            <a:endParaRPr lang="zh-CN" altLang="en-US" sz="2000" b="1" dirty="0">
              <a:ea typeface="楷体_GB2312" pitchFamily="49" charset="-122"/>
            </a:endParaRPr>
          </a:p>
          <a:p>
            <a:pPr marL="952500" lvl="1" indent="-288925" algn="just">
              <a:lnSpc>
                <a:spcPct val="160000"/>
              </a:lnSpc>
              <a:spcBef>
                <a:spcPct val="1000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ea typeface="楷体_GB2312" pitchFamily="49" charset="-122"/>
              </a:rPr>
              <a:t>大棚栽培：</a:t>
            </a:r>
            <a:r>
              <a:rPr lang="zh-CN" altLang="en-US" sz="2000" b="1" dirty="0">
                <a:ea typeface="楷体_GB2312" pitchFamily="49" charset="-122"/>
              </a:rPr>
              <a:t>春提前、秋延后</a:t>
            </a:r>
            <a:endParaRPr lang="zh-CN" altLang="en-US" sz="2000" b="1" dirty="0">
              <a:ea typeface="楷体_GB2312" pitchFamily="49" charset="-122"/>
            </a:endParaRPr>
          </a:p>
          <a:p>
            <a:pPr marL="952500" lvl="1" indent="-288925" algn="just">
              <a:lnSpc>
                <a:spcPct val="160000"/>
              </a:lnSpc>
              <a:spcBef>
                <a:spcPct val="10000"/>
              </a:spcBef>
              <a:buFont typeface="Wingdings" panose="05000000000000000000" pitchFamily="2" charset="2"/>
              <a:buChar char="v"/>
            </a:pPr>
            <a:r>
              <a:rPr lang="zh-CN" altLang="en-US" sz="2400" b="1" dirty="0">
                <a:ea typeface="楷体_GB2312" pitchFamily="49" charset="-122"/>
              </a:rPr>
              <a:t>中小拱棚：</a:t>
            </a:r>
            <a:r>
              <a:rPr lang="zh-CN" altLang="en-US" sz="2000" b="1" dirty="0">
                <a:ea typeface="楷体_GB2312" pitchFamily="49" charset="-122"/>
              </a:rPr>
              <a:t>春早熟</a:t>
            </a:r>
            <a:endParaRPr lang="zh-CN" altLang="en-US" sz="2400" b="1" dirty="0">
              <a:ea typeface="楷体_GB2312" pitchFamily="49" charset="-122"/>
            </a:endParaRPr>
          </a:p>
        </p:txBody>
      </p:sp>
      <p:sp>
        <p:nvSpPr>
          <p:cNvPr id="330756" name="动作按钮: 上一张 33075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30757" name="图片 330756" descr="hxqfq"/>
          <p:cNvPicPr>
            <a:picLocks noChangeAspect="1"/>
          </p:cNvPicPr>
          <p:nvPr/>
        </p:nvPicPr>
        <p:blipFill>
          <a:blip r:embed="rId2"/>
          <a:srcRect t="30597"/>
          <a:stretch>
            <a:fillRect/>
          </a:stretch>
        </p:blipFill>
        <p:spPr>
          <a:xfrm>
            <a:off x="6219825" y="1408113"/>
            <a:ext cx="2800350" cy="2906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8578" name="标题 408577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zh-CN" altLang="en-US" b="1" dirty="0"/>
              <a:t>茬口安排</a:t>
            </a:r>
            <a:r>
              <a:rPr lang="en-US" altLang="zh-CN" b="1"/>
              <a:t>--</a:t>
            </a:r>
            <a:r>
              <a:rPr lang="en-US" altLang="zh-CN" sz="2800" b="1"/>
              <a:t>2</a:t>
            </a:r>
            <a:endParaRPr lang="en-US" altLang="zh-CN" b="1"/>
          </a:p>
        </p:txBody>
      </p:sp>
      <p:graphicFrame>
        <p:nvGraphicFramePr>
          <p:cNvPr id="408579" name="对象 408578"/>
          <p:cNvGraphicFramePr/>
          <p:nvPr/>
        </p:nvGraphicFramePr>
        <p:xfrm>
          <a:off x="330200" y="1609725"/>
          <a:ext cx="84709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346950" imgH="4190365" progId="Word.Document.8">
                  <p:embed/>
                </p:oleObj>
              </mc:Choice>
              <mc:Fallback>
                <p:oleObj name="" r:id="rId1" imgW="7346950" imgH="419036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0200" y="1609725"/>
                        <a:ext cx="8470900" cy="4813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0" name="直接连接符 408579"/>
          <p:cNvSpPr/>
          <p:nvPr/>
        </p:nvSpPr>
        <p:spPr>
          <a:xfrm>
            <a:off x="8877300" y="1600200"/>
            <a:ext cx="0" cy="4000500"/>
          </a:xfrm>
          <a:prstGeom prst="line">
            <a:avLst/>
          </a:prstGeom>
          <a:ln w="9525" cap="flat" cmpd="sng">
            <a:solidFill>
              <a:srgbClr val="66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8581" name="动作按钮: 上一张 408580">
            <a:hlinkClick r:id="rId3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0274" name="标题 310273"/>
          <p:cNvSpPr>
            <a:spLocks noGrp="1"/>
          </p:cNvSpPr>
          <p:nvPr>
            <p:ph type="title"/>
          </p:nvPr>
        </p:nvSpPr>
        <p:spPr>
          <a:xfrm>
            <a:off x="1379538" y="473075"/>
            <a:ext cx="5840412" cy="860425"/>
          </a:xfrm>
        </p:spPr>
        <p:txBody>
          <a:bodyPr anchor="b"/>
          <a:p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2" charset="-122"/>
              </a:rPr>
              <a:t>一、概述</a:t>
            </a:r>
            <a:endParaRPr lang="zh-CN" altLang="en-US" sz="4000" b="1">
              <a:solidFill>
                <a:schemeClr val="tx1"/>
              </a:solidFill>
              <a:latin typeface="黑体" panose="02010609060101010101" pitchFamily="2" charset="-122"/>
            </a:endParaRPr>
          </a:p>
        </p:txBody>
      </p:sp>
      <p:sp>
        <p:nvSpPr>
          <p:cNvPr id="310275" name="文本占位符 310274"/>
          <p:cNvSpPr>
            <a:spLocks noGrp="1"/>
          </p:cNvSpPr>
          <p:nvPr>
            <p:ph type="body" idx="1"/>
          </p:nvPr>
        </p:nvSpPr>
        <p:spPr>
          <a:xfrm>
            <a:off x="317500" y="1441450"/>
            <a:ext cx="6373813" cy="1884363"/>
          </a:xfrm>
        </p:spPr>
        <p:txBody>
          <a:bodyPr/>
          <a:p>
            <a:pPr marL="0" indent="666750" algn="just">
              <a:lnSpc>
                <a:spcPct val="9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番茄</a:t>
            </a:r>
            <a:r>
              <a:rPr lang="zh-CN" altLang="en-US" sz="2000" dirty="0">
                <a:latin typeface="黑体" panose="02010609060101010101" pitchFamily="2" charset="-122"/>
              </a:rPr>
              <a:t>（</a:t>
            </a:r>
            <a:r>
              <a:rPr lang="en-US" altLang="zh-CN" sz="2000" i="1" err="1">
                <a:latin typeface="黑体" panose="02010609060101010101" pitchFamily="2" charset="-122"/>
              </a:rPr>
              <a:t>Lycopersicon esculentum</a:t>
            </a:r>
            <a:r>
              <a:rPr lang="en-US" altLang="zh-CN" sz="2000">
                <a:latin typeface="黑体" panose="02010609060101010101" pitchFamily="2" charset="-122"/>
              </a:rPr>
              <a:t> Mill</a:t>
            </a:r>
            <a:r>
              <a:rPr lang="zh-CN" altLang="en-US" sz="2000">
                <a:latin typeface="黑体" panose="02010609060101010101" pitchFamily="2" charset="-122"/>
              </a:rPr>
              <a:t>）</a:t>
            </a:r>
            <a:r>
              <a:rPr lang="zh-CN" altLang="en-US" sz="2400" dirty="0">
                <a:latin typeface="黑体" panose="02010609060101010101" pitchFamily="2" charset="-122"/>
              </a:rPr>
              <a:t>为茄科番茄属的草本植物。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666750" algn="just">
              <a:lnSpc>
                <a:spcPct val="95000"/>
              </a:lnSpc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原产于南美洲的安第斯山脉。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666750" algn="just">
              <a:lnSpc>
                <a:spcPct val="95000"/>
              </a:lnSpc>
              <a:buNone/>
            </a:pPr>
            <a:r>
              <a:rPr lang="en-US" altLang="zh-CN" sz="2400" dirty="0">
                <a:latin typeface="黑体" panose="02010609060101010101" pitchFamily="2" charset="-122"/>
              </a:rPr>
              <a:t>17-18</a:t>
            </a:r>
            <a:r>
              <a:rPr lang="zh-CN" altLang="en-US" sz="2400" dirty="0">
                <a:latin typeface="黑体" panose="02010609060101010101" pitchFamily="2" charset="-122"/>
              </a:rPr>
              <a:t>世纪传入我国。</a:t>
            </a:r>
            <a:r>
              <a:rPr lang="en-US" altLang="zh-CN" sz="2400" dirty="0">
                <a:latin typeface="黑体" panose="02010609060101010101" pitchFamily="2" charset="-122"/>
              </a:rPr>
              <a:t>20</a:t>
            </a:r>
            <a:r>
              <a:rPr lang="zh-CN" altLang="en-US" sz="2400" dirty="0">
                <a:latin typeface="黑体" panose="02010609060101010101" pitchFamily="2" charset="-122"/>
              </a:rPr>
              <a:t>世纪初，逐渐栽培食用。目前已实现了周年生产、周年供应。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10276" name="动作按钮: 上一张 31027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15403" name="图片 315402" descr="200692115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7413"/>
            <a:ext cx="4148138" cy="342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405" name="图片 315404" descr="jiangxuhui8910150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38" y="3405188"/>
            <a:ext cx="3449637" cy="3449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407" name="图片 315406" descr="mainamai$216135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5" y="0"/>
            <a:ext cx="2257425" cy="4148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1298" name="标题 311297"/>
          <p:cNvSpPr>
            <a:spLocks noGrp="1"/>
          </p:cNvSpPr>
          <p:nvPr>
            <p:ph type="title"/>
          </p:nvPr>
        </p:nvSpPr>
        <p:spPr>
          <a:xfrm>
            <a:off x="1350963" y="514350"/>
            <a:ext cx="6021387" cy="781050"/>
          </a:xfrm>
        </p:spPr>
        <p:txBody>
          <a:bodyPr anchor="b"/>
          <a:p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二、生物学基础</a:t>
            </a:r>
            <a:endParaRPr lang="zh-CN" altLang="en-US" sz="40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1300" name="动作按钮: 上一张 311299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11302" name="图片 311301" descr="fq05"/>
          <p:cNvPicPr>
            <a:picLocks noChangeAspect="1"/>
          </p:cNvPicPr>
          <p:nvPr/>
        </p:nvPicPr>
        <p:blipFill>
          <a:blip r:embed="rId2"/>
          <a:srcRect b="20917"/>
          <a:stretch>
            <a:fillRect/>
          </a:stretch>
        </p:blipFill>
        <p:spPr>
          <a:xfrm>
            <a:off x="4346575" y="1400175"/>
            <a:ext cx="4797425" cy="360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1304" name="文本占位符 311303"/>
          <p:cNvSpPr>
            <a:spLocks noGrp="1"/>
          </p:cNvSpPr>
          <p:nvPr>
            <p:ph type="body" idx="1"/>
          </p:nvPr>
        </p:nvSpPr>
        <p:spPr>
          <a:xfrm>
            <a:off x="277813" y="1681163"/>
            <a:ext cx="8332787" cy="4457700"/>
          </a:xfrm>
        </p:spPr>
        <p:txBody>
          <a:bodyPr vert="horz" wrap="square" lIns="91440" tIns="45720" rIns="91440" bIns="45720" anchor="t"/>
          <a:p>
            <a:pPr marL="0" indent="0" algn="just">
              <a:lnSpc>
                <a:spcPct val="175000"/>
              </a:lnSpc>
              <a:buNone/>
            </a:pPr>
            <a:r>
              <a:rPr lang="zh-CN" altLang="en-US" sz="2800" dirty="0"/>
              <a:t>（一）</a:t>
            </a:r>
            <a:r>
              <a:rPr lang="zh-CN" altLang="en-US" sz="2800" dirty="0">
                <a:hlinkClick r:id="rId3" action="ppaction://hlinksldjump"/>
              </a:rPr>
              <a:t>植物学特征</a:t>
            </a:r>
            <a:r>
              <a:rPr lang="zh-CN" altLang="en-US" sz="2800" dirty="0"/>
              <a:t>及生育周期</a:t>
            </a:r>
            <a:endParaRPr lang="zh-CN" altLang="en-US" sz="2800" dirty="0"/>
          </a:p>
          <a:p>
            <a:pPr marL="0" indent="0" algn="just">
              <a:lnSpc>
                <a:spcPct val="175000"/>
              </a:lnSpc>
              <a:buNone/>
            </a:pPr>
            <a:r>
              <a:rPr lang="zh-CN" altLang="en-US" sz="2800" dirty="0"/>
              <a:t>（二）</a:t>
            </a:r>
            <a:r>
              <a:rPr lang="zh-CN" altLang="en-US" sz="2800" dirty="0">
                <a:hlinkClick r:id="rId4" action="ppaction://hlinksldjump"/>
              </a:rPr>
              <a:t>对环境条件的要求</a:t>
            </a:r>
            <a:endParaRPr lang="zh-CN" altLang="en-US" sz="2800"/>
          </a:p>
        </p:txBody>
      </p:sp>
    </p:spTree>
  </p:cSld>
  <p:clrMapOvr>
    <a:masterClrMapping/>
  </p:clrMapOvr>
  <p:transition advClick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5394" name="标题 315393"/>
          <p:cNvSpPr>
            <a:spLocks noGrp="1"/>
          </p:cNvSpPr>
          <p:nvPr>
            <p:ph type="title"/>
          </p:nvPr>
        </p:nvSpPr>
        <p:spPr>
          <a:xfrm>
            <a:off x="158750" y="400050"/>
            <a:ext cx="3475038" cy="763588"/>
          </a:xfrm>
        </p:spPr>
        <p:txBody>
          <a:bodyPr anchor="b"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</a:rPr>
              <a:t>（一）植物学特征</a:t>
            </a:r>
            <a:b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</a:rPr>
            </a:b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</a:rPr>
              <a:t>及生育周期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</a:endParaRPr>
          </a:p>
        </p:txBody>
      </p:sp>
      <p:pic>
        <p:nvPicPr>
          <p:cNvPr id="315399" name="图片 315398" descr="u0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52650"/>
            <a:ext cx="4705350" cy="470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5400" name="文本框 315399"/>
          <p:cNvSpPr txBox="1"/>
          <p:nvPr/>
        </p:nvSpPr>
        <p:spPr>
          <a:xfrm>
            <a:off x="4705350" y="4371975"/>
            <a:ext cx="1303338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根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茎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叶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5401" name="矩形 315400"/>
          <p:cNvSpPr/>
          <p:nvPr/>
        </p:nvSpPr>
        <p:spPr>
          <a:xfrm>
            <a:off x="6234113" y="4151313"/>
            <a:ext cx="1403350" cy="22875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lnSpc>
                <a:spcPct val="150000"/>
              </a:lnSpc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花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果实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hlinkClick r:id="" action="ppaction://noaction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6.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hlinkClick r:id="" action="ppaction://noaction"/>
              </a:rPr>
              <a:t>种子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14724" name="图片 414723" descr="1_100714143426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8" y="0"/>
            <a:ext cx="5510212" cy="413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4725" name="动作按钮: 上一张 414724">
            <a:hlinkClick r:id="rId3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Click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7138" name="标题 347137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br>
              <a:rPr lang="en-US" altLang="zh-CN" sz="4000" b="1">
                <a:latin typeface="黑体" panose="02010609060101010101" pitchFamily="2" charset="-122"/>
              </a:rPr>
            </a:br>
            <a:br>
              <a:rPr lang="en-US" altLang="zh-CN" sz="4000" b="1">
                <a:latin typeface="黑体" panose="02010609060101010101" pitchFamily="2" charset="-122"/>
              </a:rPr>
            </a:br>
            <a:br>
              <a:rPr lang="en-US" altLang="zh-CN" sz="4000" b="1">
                <a:latin typeface="黑体" panose="02010609060101010101" pitchFamily="2" charset="-122"/>
              </a:rPr>
            </a:br>
            <a:r>
              <a:rPr lang="en-US" altLang="zh-CN" sz="4000" b="1">
                <a:latin typeface="黑体" panose="02010609060101010101" pitchFamily="2" charset="-122"/>
              </a:rPr>
              <a:t>1.</a:t>
            </a:r>
            <a:r>
              <a:rPr lang="zh-CN" altLang="en-US" sz="3200" b="1" dirty="0">
                <a:latin typeface="黑体" panose="02010609060101010101" pitchFamily="2" charset="-122"/>
              </a:rPr>
              <a:t>种子发芽期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47139" name="文本占位符 347138"/>
          <p:cNvSpPr>
            <a:spLocks noGrp="1"/>
          </p:cNvSpPr>
          <p:nvPr>
            <p:ph type="body" idx="1"/>
          </p:nvPr>
        </p:nvSpPr>
        <p:spPr>
          <a:xfrm>
            <a:off x="463550" y="4545013"/>
            <a:ext cx="7689850" cy="1711325"/>
          </a:xfrm>
        </p:spPr>
        <p:txBody>
          <a:bodyPr/>
          <a:p>
            <a:pPr marL="0" indent="571500">
              <a:spcBef>
                <a:spcPct val="10000"/>
              </a:spcBef>
              <a:spcAft>
                <a:spcPct val="10000"/>
              </a:spcAft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适宜条件下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7-9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天。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marL="0" indent="571500">
              <a:spcBef>
                <a:spcPct val="10000"/>
              </a:spcBef>
              <a:spcAft>
                <a:spcPct val="10000"/>
              </a:spcAft>
              <a:buNone/>
            </a:pPr>
            <a:r>
              <a:rPr lang="zh-CN" altLang="en-US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发芽适温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28-30℃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，最低温度为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12℃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，超过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35℃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对发芽不利。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marL="0" indent="571500">
              <a:spcBef>
                <a:spcPct val="10000"/>
              </a:spcBef>
              <a:spcAft>
                <a:spcPct val="10000"/>
              </a:spcAft>
              <a:buNone/>
            </a:pPr>
            <a:r>
              <a:rPr lang="zh-CN" altLang="en-US" sz="24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预防：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带帽出土、高脚苗、猝倒病、立枯病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7140" name="动作按钮: 上一张 347139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15752" name="图片 4157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938" y="1295400"/>
            <a:ext cx="6910387" cy="3249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5753" name="矩形 415752"/>
          <p:cNvSpPr/>
          <p:nvPr/>
        </p:nvSpPr>
        <p:spPr>
          <a:xfrm>
            <a:off x="3640138" y="3937000"/>
            <a:ext cx="23177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发芽</a:t>
            </a:r>
            <a:r>
              <a:rPr lang="en-US" altLang="zh-CN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zh-CN" altLang="en-US" sz="1600" dirty="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第一片真叶出现</a:t>
            </a:r>
            <a:r>
              <a:rPr lang="en-US" altLang="zh-CN" sz="1600">
                <a:solidFill>
                  <a:schemeClr val="bg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zh-CN" sz="1600">
              <a:solidFill>
                <a:schemeClr val="bg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advClick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62" name="标题 348161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2.</a:t>
            </a:r>
            <a:r>
              <a:rPr lang="zh-CN" altLang="en-US" sz="3200" b="1" dirty="0">
                <a:latin typeface="黑体" panose="02010609060101010101" pitchFamily="2" charset="-122"/>
              </a:rPr>
              <a:t>幼苗期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48163" name="文本占位符 348162"/>
          <p:cNvSpPr>
            <a:spLocks noGrp="1"/>
          </p:cNvSpPr>
          <p:nvPr>
            <p:ph type="body" idx="1"/>
          </p:nvPr>
        </p:nvSpPr>
        <p:spPr>
          <a:xfrm>
            <a:off x="438150" y="1538288"/>
            <a:ext cx="8208963" cy="4533900"/>
          </a:xfrm>
        </p:spPr>
        <p:txBody>
          <a:bodyPr/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第一真叶展开到定植，经历两个阶段：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r>
              <a:rPr lang="zh-CN" altLang="en-US" sz="2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基本营养阶段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2-3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片真叶前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</a:pPr>
            <a:r>
              <a:rPr lang="zh-CN" altLang="en-US" sz="2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花芽分化与营养阶段：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2-3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片真叶展开后开始分化。花序、小花、叶片分化及顶芽的生长连续交错进行。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24970" name="图片 424969" descr="img55936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7313" y="3932238"/>
            <a:ext cx="2536825" cy="292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4971" name="动作按钮: 上一张 424970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424974" name="图片 424973" descr="104_185944_c88a98ef9499e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2238"/>
            <a:ext cx="3897313" cy="292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4975" name="矩形 424974"/>
          <p:cNvSpPr/>
          <p:nvPr/>
        </p:nvSpPr>
        <p:spPr>
          <a:xfrm>
            <a:off x="6434138" y="3932238"/>
            <a:ext cx="2709862" cy="1927225"/>
          </a:xfrm>
          <a:prstGeom prst="rect">
            <a:avLst/>
          </a:prstGeom>
          <a:noFill/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/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播后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20-30d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分化第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花序，每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10d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左右分化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个花序。花芽开始分化后每</a:t>
            </a:r>
            <a:r>
              <a:rPr lang="en-US" altLang="zh-CN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2-3d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分化一个小花。</a:t>
            </a:r>
            <a:endParaRPr lang="zh-CN" altLang="en-US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advClick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1234" name="标题 351233"/>
          <p:cNvSpPr>
            <a:spLocks noGrp="1"/>
          </p:cNvSpPr>
          <p:nvPr>
            <p:ph type="title"/>
          </p:nvPr>
        </p:nvSpPr>
        <p:spPr>
          <a:xfrm>
            <a:off x="1350963" y="571500"/>
            <a:ext cx="7069137" cy="723900"/>
          </a:xfrm>
        </p:spPr>
        <p:txBody>
          <a:bodyPr anchor="b"/>
          <a:p>
            <a:r>
              <a:rPr lang="zh-CN" altLang="en-US" sz="3600" dirty="0">
                <a:latin typeface="黑体" panose="02010609060101010101" pitchFamily="2" charset="-122"/>
              </a:rPr>
              <a:t>幼苗期</a:t>
            </a:r>
            <a:r>
              <a:rPr lang="en-US" altLang="zh-CN" sz="3600">
                <a:latin typeface="黑体" panose="02010609060101010101" pitchFamily="2" charset="-122"/>
              </a:rPr>
              <a:t>--</a:t>
            </a:r>
            <a:r>
              <a:rPr lang="zh-CN" altLang="en-US" sz="2800" dirty="0">
                <a:latin typeface="黑体" panose="02010609060101010101" pitchFamily="2" charset="-122"/>
              </a:rPr>
              <a:t>花芽分化</a:t>
            </a:r>
            <a:endParaRPr lang="zh-CN" altLang="en-US" sz="3600">
              <a:latin typeface="黑体" panose="02010609060101010101" pitchFamily="2" charset="-122"/>
            </a:endParaRPr>
          </a:p>
        </p:txBody>
      </p:sp>
      <p:sp>
        <p:nvSpPr>
          <p:cNvPr id="351235" name="文本占位符 351234"/>
          <p:cNvSpPr>
            <a:spLocks noGrp="1"/>
          </p:cNvSpPr>
          <p:nvPr>
            <p:ph type="body" idx="1"/>
          </p:nvPr>
        </p:nvSpPr>
        <p:spPr>
          <a:xfrm>
            <a:off x="438150" y="1638300"/>
            <a:ext cx="8439150" cy="1522413"/>
          </a:xfrm>
        </p:spPr>
        <p:txBody>
          <a:bodyPr/>
          <a:p>
            <a:pPr marL="0" indent="571500">
              <a:buNone/>
            </a:pPr>
            <a:r>
              <a:rPr lang="zh-CN" altLang="en-US" sz="2400" dirty="0">
                <a:latin typeface="黑体" panose="02010609060101010101" pitchFamily="2" charset="-122"/>
              </a:rPr>
              <a:t>花芽分化的节位高低、数目、质量受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</a:rPr>
              <a:t>品种</a:t>
            </a:r>
            <a:r>
              <a:rPr lang="zh-CN" altLang="en-US" sz="2400" dirty="0">
                <a:latin typeface="黑体" panose="02010609060101010101" pitchFamily="2" charset="-122"/>
              </a:rPr>
              <a:t>及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</a:rPr>
              <a:t>育苗条件</a:t>
            </a:r>
            <a:r>
              <a:rPr lang="zh-CN" altLang="en-US" sz="2400" dirty="0">
                <a:latin typeface="黑体" panose="02010609060101010101" pitchFamily="2" charset="-122"/>
              </a:rPr>
              <a:t>制约。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/>
            <a:r>
              <a:rPr lang="zh-CN" altLang="en-US" sz="2400" dirty="0">
                <a:latin typeface="黑体" panose="02010609060101010101" pitchFamily="2" charset="-122"/>
              </a:rPr>
              <a:t>早熟品种：</a:t>
            </a:r>
            <a:r>
              <a:rPr lang="en-US" altLang="zh-CN" sz="2400" dirty="0">
                <a:latin typeface="黑体" panose="02010609060101010101" pitchFamily="2" charset="-122"/>
              </a:rPr>
              <a:t>6-7</a:t>
            </a:r>
            <a:r>
              <a:rPr lang="zh-CN" altLang="en-US" sz="2400" dirty="0">
                <a:latin typeface="黑体" panose="02010609060101010101" pitchFamily="2" charset="-122"/>
              </a:rPr>
              <a:t>片叶始花，中晚熟品种：</a:t>
            </a:r>
            <a:r>
              <a:rPr lang="en-US" altLang="zh-CN" sz="2400" dirty="0">
                <a:latin typeface="黑体" panose="02010609060101010101" pitchFamily="2" charset="-122"/>
              </a:rPr>
              <a:t>7-8</a:t>
            </a:r>
            <a:r>
              <a:rPr lang="zh-CN" altLang="en-US" sz="2400" dirty="0">
                <a:latin typeface="黑体" panose="02010609060101010101" pitchFamily="2" charset="-122"/>
              </a:rPr>
              <a:t>片叶始花。</a:t>
            </a:r>
            <a:endParaRPr lang="zh-CN" altLang="en-US" sz="2400" dirty="0">
              <a:latin typeface="黑体" panose="02010609060101010101" pitchFamily="2" charset="-122"/>
            </a:endParaRPr>
          </a:p>
          <a:p>
            <a:pPr marL="0" indent="571500"/>
            <a:r>
              <a:rPr lang="zh-CN" altLang="en-US" sz="2400" dirty="0">
                <a:latin typeface="黑体" panose="02010609060101010101" pitchFamily="2" charset="-122"/>
              </a:rPr>
              <a:t>适宜</a:t>
            </a:r>
            <a:r>
              <a:rPr lang="zh-CN" altLang="en-US" sz="2400" dirty="0">
                <a:solidFill>
                  <a:schemeClr val="folHlink"/>
                </a:solidFill>
                <a:latin typeface="黑体" panose="02010609060101010101" pitchFamily="2" charset="-122"/>
              </a:rPr>
              <a:t>温度</a:t>
            </a:r>
            <a:r>
              <a:rPr lang="zh-CN" altLang="en-US" sz="2400" dirty="0">
                <a:latin typeface="黑体" panose="02010609060101010101" pitchFamily="2" charset="-122"/>
              </a:rPr>
              <a:t>、充足光照和水分、营养利于花芽分化。</a:t>
            </a:r>
            <a:endParaRPr lang="zh-CN" altLang="en-US" sz="2400" dirty="0">
              <a:latin typeface="黑体" panose="02010609060101010101" pitchFamily="2" charset="-122"/>
            </a:endParaRPr>
          </a:p>
        </p:txBody>
      </p:sp>
      <p:sp>
        <p:nvSpPr>
          <p:cNvPr id="351236" name="动作按钮: 上一张 351235">
            <a:hlinkClick r:id="rId1" action="ppaction://hlinksldjump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2678" name="圆角矩形标注 412677"/>
          <p:cNvSpPr/>
          <p:nvPr/>
        </p:nvSpPr>
        <p:spPr>
          <a:xfrm>
            <a:off x="909638" y="3994150"/>
            <a:ext cx="5962650" cy="990600"/>
          </a:xfrm>
          <a:prstGeom prst="wedgeRoundRectCallout">
            <a:avLst>
              <a:gd name="adj1" fmla="val -31949"/>
              <a:gd name="adj2" fmla="val -163139"/>
              <a:gd name="adj3" fmla="val 16667"/>
            </a:avLst>
          </a:prstGeom>
          <a:solidFill>
            <a:srgbClr val="0080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/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高温下尤其昼夜温差小花芽数目减少。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夜温低于</a:t>
            </a:r>
            <a:r>
              <a:rPr lang="en-US" altLang="zh-CN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7℃</a:t>
            </a:r>
            <a:r>
              <a:rPr lang="zh-CN" altLang="en-US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时则易出现畸形花。</a:t>
            </a:r>
            <a:endParaRPr lang="zh-CN" altLang="en-US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advClick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9186" name="标题 349185"/>
          <p:cNvSpPr>
            <a:spLocks noGrp="1"/>
          </p:cNvSpPr>
          <p:nvPr>
            <p:ph type="title"/>
          </p:nvPr>
        </p:nvSpPr>
        <p:spPr>
          <a:xfrm>
            <a:off x="1350963" y="571500"/>
            <a:ext cx="5335587" cy="723900"/>
          </a:xfrm>
        </p:spPr>
        <p:txBody>
          <a:bodyPr anchor="b"/>
          <a:p>
            <a:r>
              <a:rPr lang="en-US" altLang="zh-CN" sz="4000" b="1">
                <a:latin typeface="黑体" panose="02010609060101010101" pitchFamily="2" charset="-122"/>
              </a:rPr>
              <a:t>3.</a:t>
            </a:r>
            <a:r>
              <a:rPr lang="zh-CN" altLang="en-US" sz="3200" b="1" dirty="0">
                <a:latin typeface="黑体" panose="02010609060101010101" pitchFamily="2" charset="-122"/>
              </a:rPr>
              <a:t>开花期</a:t>
            </a:r>
            <a:endParaRPr lang="zh-CN" altLang="en-US" sz="3600" b="1">
              <a:latin typeface="黑体" panose="02010609060101010101" pitchFamily="2" charset="-122"/>
            </a:endParaRPr>
          </a:p>
        </p:txBody>
      </p:sp>
      <p:sp>
        <p:nvSpPr>
          <p:cNvPr id="349187" name="文本占位符 349186"/>
          <p:cNvSpPr>
            <a:spLocks noGrp="1"/>
          </p:cNvSpPr>
          <p:nvPr>
            <p:ph type="body" idx="1"/>
          </p:nvPr>
        </p:nvSpPr>
        <p:spPr>
          <a:xfrm>
            <a:off x="438150" y="1524000"/>
            <a:ext cx="8439150" cy="4914900"/>
          </a:xfrm>
        </p:spPr>
        <p:txBody>
          <a:bodyPr/>
          <a:p>
            <a:pPr marL="0" indent="571500">
              <a:lnSpc>
                <a:spcPct val="150000"/>
              </a:lnSpc>
              <a:buNone/>
            </a:pPr>
            <a:r>
              <a:rPr lang="zh-CN" altLang="en-US" sz="2800" dirty="0">
                <a:latin typeface="黑体" panose="02010609060101010101" pitchFamily="2" charset="-122"/>
              </a:rPr>
              <a:t>第一花序现蕾、开花到座果。是生长中心过渡的转折期。</a:t>
            </a:r>
            <a:endParaRPr lang="zh-CN" altLang="en-US" sz="2800" dirty="0">
              <a:latin typeface="黑体" panose="02010609060101010101" pitchFamily="2" charset="-122"/>
            </a:endParaRPr>
          </a:p>
          <a:p>
            <a:pPr marL="0" indent="57150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rgbClr val="FF0066"/>
                </a:solidFill>
                <a:latin typeface="黑体" panose="02010609060101010101" pitchFamily="2" charset="-122"/>
              </a:rPr>
              <a:t>管理重点：</a:t>
            </a:r>
            <a:r>
              <a:rPr lang="zh-CN" altLang="en-US" sz="2800" dirty="0">
                <a:latin typeface="黑体" panose="02010609060101010101" pitchFamily="2" charset="-122"/>
              </a:rPr>
              <a:t>协调营养生长与生殖生长的矛盾。主要做到蹲苗，促进早发根，注意保花保果。防止徒长和坠秧现象。</a:t>
            </a:r>
            <a:endParaRPr lang="zh-CN" altLang="en-US" sz="2800" dirty="0">
              <a:latin typeface="黑体" panose="02010609060101010101" pitchFamily="2" charset="-122"/>
            </a:endParaRPr>
          </a:p>
        </p:txBody>
      </p:sp>
      <p:sp>
        <p:nvSpPr>
          <p:cNvPr id="349190" name="动作按钮: 上一张 349189">
            <a:hlinkClick r:id="" action="ppaction://noaction"/>
          </p:cNvPr>
          <p:cNvSpPr/>
          <p:nvPr/>
        </p:nvSpPr>
        <p:spPr>
          <a:xfrm rot="-16200000" flipV="1">
            <a:off x="8458200" y="6019800"/>
            <a:ext cx="381000" cy="457200"/>
          </a:xfrm>
          <a:prstGeom prst="actionButtonReturn">
            <a:avLst/>
          </a:prstGeom>
          <a:noFill/>
          <a:ln w="9525" cap="flat" cmpd="sng">
            <a:solidFill>
              <a:srgbClr val="99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49192" name="图片 349191" descr="200812101139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613" y="4283075"/>
            <a:ext cx="3681412" cy="257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</p:sld>
</file>

<file path=ppt/theme/theme1.xml><?xml version="1.0" encoding="utf-8"?>
<a:theme xmlns:a="http://schemas.openxmlformats.org/drawingml/2006/main" name="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0000CC"/>
      </a:hlink>
      <a:folHlink>
        <a:srgbClr val="FF6600"/>
      </a:folHlink>
    </a:clrScheme>
    <a:fontScheme name="">
      <a:majorFont>
        <a:latin typeface="Tahoma"/>
        <a:ea typeface="黑体"/>
        <a:cs typeface=""/>
      </a:majorFont>
      <a:minorFont>
        <a:latin typeface="Tahom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0000CC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2345</Words>
  <Application>WPS 演示</Application>
  <PresentationFormat>在屏幕上显示</PresentationFormat>
  <Paragraphs>187</Paragraphs>
  <Slides>27</Slides>
  <Notes>3</Notes>
  <HiddenSlides>0</HiddenSlides>
  <MMClips>0</MMClips>
  <ScaleCrop>false</ScaleCrop>
  <HeadingPairs>
    <vt:vector size="10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  <vt:variant>
        <vt:lpstr>自定义放映</vt:lpstr>
      </vt:variant>
      <vt:variant>
        <vt:i4>1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Tahoma</vt:lpstr>
      <vt:lpstr>楷体_GB2312</vt:lpstr>
      <vt:lpstr>黑体</vt:lpstr>
      <vt:lpstr>微软雅黑</vt:lpstr>
      <vt:lpstr>仿宋_GB2312</vt:lpstr>
      <vt:lpstr>Monotype Sorts</vt:lpstr>
      <vt:lpstr>新宋体</vt:lpstr>
      <vt:lpstr>仿宋</vt:lpstr>
      <vt:lpstr>Wingdings</vt:lpstr>
      <vt:lpstr>Blends</vt:lpstr>
      <vt:lpstr>Word.Document.8</vt:lpstr>
      <vt:lpstr>西红柿栽培技术</vt:lpstr>
      <vt:lpstr>目录</vt:lpstr>
      <vt:lpstr>一、概述</vt:lpstr>
      <vt:lpstr>二、生物学基础</vt:lpstr>
      <vt:lpstr>（一）植物学特征 及生育周期</vt:lpstr>
      <vt:lpstr>   1.种子发芽期</vt:lpstr>
      <vt:lpstr>2.幼苗期</vt:lpstr>
      <vt:lpstr>幼苗期--花芽分化</vt:lpstr>
      <vt:lpstr>3.开花期</vt:lpstr>
      <vt:lpstr>4.结果期</vt:lpstr>
      <vt:lpstr>（二）对环境条件的要求</vt:lpstr>
      <vt:lpstr>1.温度</vt:lpstr>
      <vt:lpstr>2.水分</vt:lpstr>
      <vt:lpstr>3.光照</vt:lpstr>
      <vt:lpstr>4.土壤与营养</vt:lpstr>
      <vt:lpstr>三、类型与品种</vt:lpstr>
      <vt:lpstr>中杂105号</vt:lpstr>
      <vt:lpstr>圣女樱桃番茄</vt:lpstr>
      <vt:lpstr>佳粉15号</vt:lpstr>
      <vt:lpstr>L-402</vt:lpstr>
      <vt:lpstr>毛粉802</vt:lpstr>
      <vt:lpstr>日光温室冬春茬、大棚春提前品种</vt:lpstr>
      <vt:lpstr>日光温室越冬番茄</vt:lpstr>
      <vt:lpstr>棚室秋延后番茄</vt:lpstr>
      <vt:lpstr>特菜种植</vt:lpstr>
      <vt:lpstr>茬口安排</vt:lpstr>
      <vt:lpstr>茬口安排--2</vt:lpstr>
      <vt:lpstr>自定义放映1</vt:lpstr>
    </vt:vector>
  </TitlesOfParts>
  <Company>河北农业大学园艺系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蔬菜栽培学各论</dc:title>
  <dc:creator>李青云</dc:creator>
  <cp:lastModifiedBy>Administrator</cp:lastModifiedBy>
  <cp:revision>1598</cp:revision>
  <dcterms:created xsi:type="dcterms:W3CDTF">2000-10-22T12:32:00Z</dcterms:created>
  <dcterms:modified xsi:type="dcterms:W3CDTF">2017-04-27T07:37:39Z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