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67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33857-7250-4B3A-B699-EAB2A0D028F8}" type="datetimeFigureOut">
              <a:rPr lang="zh-CN" altLang="en-US" smtClean="0"/>
              <a:t>2017/4/17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0EBB1-70C1-4CCD-983D-511814F8396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33857-7250-4B3A-B699-EAB2A0D028F8}" type="datetimeFigureOut">
              <a:rPr lang="zh-CN" altLang="en-US" smtClean="0"/>
              <a:t>2017/4/17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0EBB1-70C1-4CCD-983D-511814F8396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33857-7250-4B3A-B699-EAB2A0D028F8}" type="datetimeFigureOut">
              <a:rPr lang="zh-CN" altLang="en-US" smtClean="0"/>
              <a:t>2017/4/17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0EBB1-70C1-4CCD-983D-511814F8396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33857-7250-4B3A-B699-EAB2A0D028F8}" type="datetimeFigureOut">
              <a:rPr lang="zh-CN" altLang="en-US" smtClean="0"/>
              <a:t>2017/4/17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0EBB1-70C1-4CCD-983D-511814F8396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33857-7250-4B3A-B699-EAB2A0D028F8}" type="datetimeFigureOut">
              <a:rPr lang="zh-CN" altLang="en-US" smtClean="0"/>
              <a:t>2017/4/17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0EBB1-70C1-4CCD-983D-511814F8396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33857-7250-4B3A-B699-EAB2A0D028F8}" type="datetimeFigureOut">
              <a:rPr lang="zh-CN" altLang="en-US" smtClean="0"/>
              <a:t>2017/4/17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0EBB1-70C1-4CCD-983D-511814F8396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33857-7250-4B3A-B699-EAB2A0D028F8}" type="datetimeFigureOut">
              <a:rPr lang="zh-CN" altLang="en-US" smtClean="0"/>
              <a:t>2017/4/17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0EBB1-70C1-4CCD-983D-511814F8396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33857-7250-4B3A-B699-EAB2A0D028F8}" type="datetimeFigureOut">
              <a:rPr lang="zh-CN" altLang="en-US" smtClean="0"/>
              <a:t>2017/4/17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0EBB1-70C1-4CCD-983D-511814F8396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33857-7250-4B3A-B699-EAB2A0D028F8}" type="datetimeFigureOut">
              <a:rPr lang="zh-CN" altLang="en-US" smtClean="0"/>
              <a:t>2017/4/17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0EBB1-70C1-4CCD-983D-511814F8396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33857-7250-4B3A-B699-EAB2A0D028F8}" type="datetimeFigureOut">
              <a:rPr lang="zh-CN" altLang="en-US" smtClean="0"/>
              <a:t>2017/4/17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0EBB1-70C1-4CCD-983D-511814F8396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33857-7250-4B3A-B699-EAB2A0D028F8}" type="datetimeFigureOut">
              <a:rPr lang="zh-CN" altLang="en-US" smtClean="0"/>
              <a:t>2017/4/17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0EBB1-70C1-4CCD-983D-511814F8396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A33857-7250-4B3A-B699-EAB2A0D028F8}" type="datetimeFigureOut">
              <a:rPr lang="zh-CN" altLang="en-US" smtClean="0"/>
              <a:t>2017/4/17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30EBB1-70C1-4CCD-983D-511814F8396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11560" y="764704"/>
            <a:ext cx="7772400" cy="1470025"/>
          </a:xfrm>
        </p:spPr>
        <p:txBody>
          <a:bodyPr/>
          <a:lstStyle/>
          <a:p>
            <a:r>
              <a:rPr lang="zh-CN" altLang="en-US" dirty="0" smtClean="0"/>
              <a:t>樱桃栽培管理技术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31640" y="3284984"/>
            <a:ext cx="6400800" cy="1752600"/>
          </a:xfrm>
        </p:spPr>
        <p:txBody>
          <a:bodyPr/>
          <a:lstStyle/>
          <a:p>
            <a:r>
              <a:rPr lang="zh-CN" altLang="en-US" dirty="0" smtClean="0">
                <a:solidFill>
                  <a:schemeClr val="tx1"/>
                </a:solidFill>
              </a:rPr>
              <a:t>魏县林业局高级工程师</a:t>
            </a:r>
            <a:r>
              <a:rPr lang="en-US" altLang="zh-CN" dirty="0" smtClean="0">
                <a:solidFill>
                  <a:schemeClr val="tx1"/>
                </a:solidFill>
              </a:rPr>
              <a:t>——</a:t>
            </a:r>
            <a:r>
              <a:rPr lang="zh-CN" altLang="en-US" dirty="0" smtClean="0">
                <a:solidFill>
                  <a:schemeClr val="tx1"/>
                </a:solidFill>
              </a:rPr>
              <a:t>刘振廷</a:t>
            </a:r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三、病虫害防治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（一）虫害</a:t>
            </a:r>
            <a:endParaRPr lang="en-US" altLang="zh-CN" dirty="0" smtClean="0"/>
          </a:p>
          <a:p>
            <a:r>
              <a:rPr lang="en-US" altLang="zh-CN" dirty="0" smtClean="0"/>
              <a:t>1</a:t>
            </a:r>
            <a:r>
              <a:rPr lang="zh-CN" altLang="en-US" dirty="0" smtClean="0"/>
              <a:t>、桑白蚧：</a:t>
            </a:r>
            <a:r>
              <a:rPr lang="en-US" altLang="zh-CN" dirty="0" smtClean="0"/>
              <a:t>1</a:t>
            </a:r>
            <a:r>
              <a:rPr lang="zh-CN" altLang="en-US" dirty="0" smtClean="0"/>
              <a:t>年发生</a:t>
            </a:r>
            <a:r>
              <a:rPr lang="en-US" altLang="zh-CN" dirty="0" smtClean="0"/>
              <a:t>1</a:t>
            </a:r>
            <a:r>
              <a:rPr lang="zh-CN" altLang="en-US" dirty="0" smtClean="0"/>
              <a:t>代，早春和</a:t>
            </a:r>
            <a:r>
              <a:rPr lang="en-US" altLang="zh-CN" dirty="0" smtClean="0"/>
              <a:t>5</a:t>
            </a:r>
            <a:r>
              <a:rPr lang="zh-CN" altLang="en-US" dirty="0" smtClean="0"/>
              <a:t>月份防治。</a:t>
            </a:r>
            <a:endParaRPr lang="en-US" altLang="zh-CN" dirty="0" smtClean="0"/>
          </a:p>
          <a:p>
            <a:r>
              <a:rPr lang="zh-CN" altLang="en-US" dirty="0"/>
              <a:t>防治方</a:t>
            </a:r>
            <a:r>
              <a:rPr lang="zh-CN" altLang="en-US" dirty="0" smtClean="0"/>
              <a:t>法：</a:t>
            </a:r>
            <a:r>
              <a:rPr lang="en-US" altLang="zh-CN" dirty="0" smtClean="0"/>
              <a:t>5°</a:t>
            </a:r>
            <a:r>
              <a:rPr lang="zh-CN" altLang="en-US" dirty="0" smtClean="0"/>
              <a:t>石硫合剂喷洒，</a:t>
            </a:r>
            <a:r>
              <a:rPr lang="en-US" altLang="zh-CN" dirty="0" smtClean="0"/>
              <a:t>25%</a:t>
            </a:r>
            <a:r>
              <a:rPr lang="zh-CN" altLang="en-US" dirty="0" smtClean="0"/>
              <a:t>灭幼脲</a:t>
            </a:r>
            <a:r>
              <a:rPr lang="en-US" altLang="zh-CN" dirty="0" smtClean="0"/>
              <a:t>3</a:t>
            </a:r>
            <a:r>
              <a:rPr lang="zh-CN" altLang="en-US" dirty="0" smtClean="0"/>
              <a:t>号</a:t>
            </a:r>
            <a:r>
              <a:rPr lang="en-US" altLang="zh-CN" dirty="0" smtClean="0"/>
              <a:t>2000</a:t>
            </a:r>
            <a:r>
              <a:rPr lang="zh-CN" altLang="en-US" dirty="0" smtClean="0"/>
              <a:t>倍液防治。</a:t>
            </a:r>
            <a:endParaRPr lang="zh-CN" alt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樱桃桑白蚧</a:t>
            </a:r>
            <a:endParaRPr lang="zh-CN" altLang="en-US" dirty="0"/>
          </a:p>
        </p:txBody>
      </p:sp>
      <p:pic>
        <p:nvPicPr>
          <p:cNvPr id="4" name="内容占位符 3" descr="樱桃桑白蚧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79513" y="1412776"/>
            <a:ext cx="3840426" cy="2880320"/>
          </a:xfrm>
        </p:spPr>
      </p:pic>
      <p:pic>
        <p:nvPicPr>
          <p:cNvPr id="5" name="图片 4" descr="樱桃桑白蚧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995936" y="2996952"/>
            <a:ext cx="5067752" cy="3680455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/>
          <a:lstStyle/>
          <a:p>
            <a:r>
              <a:rPr lang="en-US" altLang="zh-CN" dirty="0" smtClean="0"/>
              <a:t>2</a:t>
            </a:r>
            <a:r>
              <a:rPr lang="zh-CN" altLang="en-US" dirty="0" smtClean="0"/>
              <a:t>、周形毛虫</a:t>
            </a:r>
            <a:endParaRPr lang="en-US" altLang="zh-CN" dirty="0" smtClean="0"/>
          </a:p>
          <a:p>
            <a:r>
              <a:rPr lang="en-US" altLang="zh-CN" dirty="0" smtClean="0"/>
              <a:t>1</a:t>
            </a:r>
            <a:r>
              <a:rPr lang="zh-CN" altLang="en-US" dirty="0" smtClean="0"/>
              <a:t>年发生</a:t>
            </a:r>
            <a:r>
              <a:rPr lang="en-US" altLang="zh-CN" dirty="0" smtClean="0"/>
              <a:t>1</a:t>
            </a:r>
            <a:r>
              <a:rPr lang="zh-CN" altLang="en-US" dirty="0" smtClean="0"/>
              <a:t>代，</a:t>
            </a:r>
            <a:r>
              <a:rPr lang="en-US" altLang="zh-CN" dirty="0" smtClean="0"/>
              <a:t>7—8</a:t>
            </a:r>
            <a:r>
              <a:rPr lang="zh-CN" altLang="en-US" dirty="0" smtClean="0"/>
              <a:t>月危害叶片。</a:t>
            </a:r>
            <a:endParaRPr lang="en-US" altLang="zh-CN" dirty="0" smtClean="0"/>
          </a:p>
          <a:p>
            <a:r>
              <a:rPr lang="zh-CN" altLang="en-US" dirty="0"/>
              <a:t>防治方</a:t>
            </a:r>
            <a:r>
              <a:rPr lang="zh-CN" altLang="en-US" dirty="0" smtClean="0"/>
              <a:t>法：</a:t>
            </a:r>
            <a:r>
              <a:rPr lang="en-US" altLang="zh-CN" dirty="0" smtClean="0"/>
              <a:t>4.5%</a:t>
            </a:r>
            <a:r>
              <a:rPr lang="zh-CN" altLang="en-US" dirty="0" smtClean="0"/>
              <a:t>高效氯氰菊酯</a:t>
            </a:r>
            <a:r>
              <a:rPr lang="en-US" altLang="zh-CN" dirty="0" smtClean="0"/>
              <a:t>1500</a:t>
            </a:r>
            <a:r>
              <a:rPr lang="zh-CN" altLang="en-US" dirty="0" smtClean="0"/>
              <a:t>倍液防治。</a:t>
            </a:r>
            <a:endParaRPr lang="zh-CN" alt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樱桃周形毛虫</a:t>
            </a:r>
            <a:endParaRPr lang="zh-CN" altLang="en-US" dirty="0"/>
          </a:p>
        </p:txBody>
      </p:sp>
      <p:pic>
        <p:nvPicPr>
          <p:cNvPr id="4" name="内容占位符 3" descr="樱桃周形毛虫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87624" y="1340768"/>
            <a:ext cx="5952661" cy="4464496"/>
          </a:xfr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（</a:t>
            </a:r>
            <a:r>
              <a:rPr lang="zh-CN" altLang="en-US" dirty="0" smtClean="0"/>
              <a:t>二</a:t>
            </a:r>
            <a:r>
              <a:rPr lang="zh-CN" altLang="en-US" dirty="0" smtClean="0"/>
              <a:t>）病害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1</a:t>
            </a:r>
            <a:r>
              <a:rPr lang="zh-CN" altLang="en-US" dirty="0" smtClean="0"/>
              <a:t>、穿孔病：</a:t>
            </a:r>
            <a:r>
              <a:rPr lang="en-US" altLang="zh-CN" dirty="0" smtClean="0"/>
              <a:t>5—6</a:t>
            </a:r>
            <a:r>
              <a:rPr lang="zh-CN" altLang="en-US" dirty="0" smtClean="0"/>
              <a:t>月发病，</a:t>
            </a:r>
            <a:r>
              <a:rPr lang="en-US" altLang="zh-CN" dirty="0" smtClean="0"/>
              <a:t>7—8</a:t>
            </a:r>
            <a:r>
              <a:rPr lang="zh-CN" altLang="en-US" dirty="0" smtClean="0"/>
              <a:t>月最重。</a:t>
            </a:r>
            <a:endParaRPr lang="en-US" altLang="zh-CN" dirty="0" smtClean="0"/>
          </a:p>
          <a:p>
            <a:r>
              <a:rPr lang="zh-CN" altLang="en-US" dirty="0"/>
              <a:t>防治方</a:t>
            </a:r>
            <a:r>
              <a:rPr lang="zh-CN" altLang="en-US" dirty="0" smtClean="0"/>
              <a:t>法：</a:t>
            </a:r>
            <a:r>
              <a:rPr lang="en-US" altLang="zh-CN" dirty="0" smtClean="0"/>
              <a:t>70%</a:t>
            </a:r>
            <a:r>
              <a:rPr lang="zh-CN" altLang="en-US" dirty="0" smtClean="0"/>
              <a:t>代森锰锌</a:t>
            </a:r>
            <a:r>
              <a:rPr lang="en-US" altLang="zh-CN" dirty="0" smtClean="0"/>
              <a:t>600</a:t>
            </a:r>
            <a:r>
              <a:rPr lang="zh-CN" altLang="en-US" dirty="0" smtClean="0"/>
              <a:t>倍液，</a:t>
            </a:r>
            <a:r>
              <a:rPr lang="en-US" altLang="zh-CN" dirty="0" smtClean="0"/>
              <a:t>75%</a:t>
            </a:r>
            <a:r>
              <a:rPr lang="zh-CN" altLang="en-US" dirty="0" smtClean="0"/>
              <a:t>百菌清</a:t>
            </a:r>
            <a:r>
              <a:rPr lang="en-US" altLang="zh-CN" dirty="0" smtClean="0"/>
              <a:t>600—800</a:t>
            </a:r>
            <a:r>
              <a:rPr lang="zh-CN" altLang="en-US" dirty="0" smtClean="0"/>
              <a:t>倍液喷洒。</a:t>
            </a:r>
            <a:endParaRPr lang="zh-CN" alt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樱桃穿孔病</a:t>
            </a:r>
            <a:endParaRPr lang="zh-CN" altLang="en-US" dirty="0"/>
          </a:p>
        </p:txBody>
      </p:sp>
      <p:pic>
        <p:nvPicPr>
          <p:cNvPr id="4" name="内容占位符 3" descr="樱桃穿孔病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79512" y="1196752"/>
            <a:ext cx="4536504" cy="3395245"/>
          </a:xfrm>
        </p:spPr>
      </p:pic>
      <p:pic>
        <p:nvPicPr>
          <p:cNvPr id="5" name="图片 4" descr="樱桃穿孔病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04048" y="3565815"/>
            <a:ext cx="3945632" cy="3057865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95536" y="980728"/>
            <a:ext cx="8291264" cy="5145435"/>
          </a:xfrm>
        </p:spPr>
        <p:txBody>
          <a:bodyPr/>
          <a:lstStyle/>
          <a:p>
            <a:r>
              <a:rPr lang="en-US" altLang="zh-CN" dirty="0" smtClean="0"/>
              <a:t>2</a:t>
            </a:r>
            <a:r>
              <a:rPr lang="zh-CN" altLang="en-US" dirty="0" smtClean="0"/>
              <a:t>、流胶病</a:t>
            </a:r>
            <a:endParaRPr lang="en-US" altLang="zh-CN" dirty="0" smtClean="0"/>
          </a:p>
          <a:p>
            <a:r>
              <a:rPr lang="en-US" altLang="zh-CN" dirty="0" smtClean="0"/>
              <a:t>4—10</a:t>
            </a:r>
            <a:r>
              <a:rPr lang="zh-CN" altLang="en-US" dirty="0" smtClean="0"/>
              <a:t>月均有发生。</a:t>
            </a:r>
            <a:endParaRPr lang="en-US" altLang="zh-CN" dirty="0" smtClean="0"/>
          </a:p>
          <a:p>
            <a:r>
              <a:rPr lang="zh-CN" altLang="en-US" dirty="0"/>
              <a:t>防治方</a:t>
            </a:r>
            <a:r>
              <a:rPr lang="zh-CN" altLang="en-US" dirty="0" smtClean="0"/>
              <a:t>法：</a:t>
            </a:r>
            <a:r>
              <a:rPr lang="en-US" altLang="zh-CN" dirty="0" smtClean="0"/>
              <a:t>50%</a:t>
            </a:r>
            <a:r>
              <a:rPr lang="zh-CN" altLang="en-US" dirty="0" smtClean="0"/>
              <a:t>多菌灵</a:t>
            </a:r>
            <a:r>
              <a:rPr lang="en-US" altLang="zh-CN" dirty="0" smtClean="0"/>
              <a:t>200</a:t>
            </a:r>
            <a:r>
              <a:rPr lang="zh-CN" altLang="en-US" dirty="0" smtClean="0"/>
              <a:t>倍液和泥涂抹干患处，并用塑料袋包严。</a:t>
            </a:r>
            <a:endParaRPr lang="zh-CN" alt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樱桃流胶病</a:t>
            </a:r>
            <a:endParaRPr lang="zh-CN" altLang="en-US" dirty="0"/>
          </a:p>
        </p:txBody>
      </p:sp>
      <p:pic>
        <p:nvPicPr>
          <p:cNvPr id="4" name="内容占位符 3" descr="樱桃流胶病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23528" y="1052736"/>
            <a:ext cx="4071657" cy="2592288"/>
          </a:xfrm>
        </p:spPr>
      </p:pic>
      <p:pic>
        <p:nvPicPr>
          <p:cNvPr id="5" name="图片 4" descr="樱桃流胶病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355976" y="3789040"/>
            <a:ext cx="4581525" cy="2857500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四、思考题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smtClean="0"/>
              <a:t>桑白蚧一年发生几代？怎样防止？</a:t>
            </a:r>
            <a:endParaRPr lang="zh-CN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一、</a:t>
            </a:r>
            <a:r>
              <a:rPr lang="zh-CN" altLang="zh-CN" dirty="0" smtClean="0"/>
              <a:t>栽</a:t>
            </a:r>
            <a:r>
              <a:rPr lang="zh-CN" altLang="zh-CN" dirty="0"/>
              <a:t>植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zh-CN" altLang="en-US" dirty="0" smtClean="0"/>
              <a:t>（一）</a:t>
            </a:r>
            <a:r>
              <a:rPr lang="zh-CN" altLang="zh-CN" dirty="0" smtClean="0"/>
              <a:t>苗</a:t>
            </a:r>
            <a:r>
              <a:rPr lang="zh-CN" altLang="zh-CN" dirty="0"/>
              <a:t>木选择：选择良种壮苗；即根系完整，有一定高度</a:t>
            </a:r>
            <a:r>
              <a:rPr lang="en-US" altLang="zh-CN" dirty="0"/>
              <a:t>1m</a:t>
            </a:r>
            <a:r>
              <a:rPr lang="zh-CN" altLang="zh-CN" dirty="0"/>
              <a:t>以上，粗度</a:t>
            </a:r>
            <a:r>
              <a:rPr lang="en-US" altLang="zh-CN" dirty="0"/>
              <a:t>1cm</a:t>
            </a:r>
            <a:r>
              <a:rPr lang="zh-CN" altLang="zh-CN" dirty="0"/>
              <a:t>以上，芽子饱满，无虫害病</a:t>
            </a:r>
          </a:p>
          <a:p>
            <a:pPr lvl="0"/>
            <a:r>
              <a:rPr lang="zh-CN" altLang="en-US" dirty="0" smtClean="0"/>
              <a:t>（二）</a:t>
            </a:r>
            <a:r>
              <a:rPr lang="zh-CN" altLang="zh-CN" dirty="0" smtClean="0"/>
              <a:t>确</a:t>
            </a:r>
            <a:r>
              <a:rPr lang="zh-CN" altLang="zh-CN" dirty="0"/>
              <a:t>定主栽品种和授粉品种。授粉品种不少于</a:t>
            </a:r>
            <a:r>
              <a:rPr lang="en-US" altLang="zh-CN" dirty="0"/>
              <a:t>30%</a:t>
            </a:r>
            <a:r>
              <a:rPr lang="zh-CN" altLang="zh-CN" dirty="0"/>
              <a:t>，或选</a:t>
            </a:r>
            <a:r>
              <a:rPr lang="en-US" altLang="zh-CN" dirty="0"/>
              <a:t>3</a:t>
            </a:r>
            <a:r>
              <a:rPr lang="zh-CN" altLang="zh-CN" dirty="0"/>
              <a:t>个主栽品种混栽。</a:t>
            </a:r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95536" y="764704"/>
            <a:ext cx="8291264" cy="5361459"/>
          </a:xfrm>
        </p:spPr>
        <p:txBody>
          <a:bodyPr>
            <a:normAutofit/>
          </a:bodyPr>
          <a:lstStyle/>
          <a:p>
            <a:pPr lvl="0"/>
            <a:r>
              <a:rPr lang="zh-CN" altLang="en-US" dirty="0" smtClean="0"/>
              <a:t>（三）</a:t>
            </a:r>
            <a:r>
              <a:rPr lang="zh-CN" altLang="zh-CN" dirty="0" smtClean="0"/>
              <a:t>栽植技术</a:t>
            </a:r>
            <a:endParaRPr lang="en-US" altLang="zh-CN" dirty="0" smtClean="0"/>
          </a:p>
          <a:p>
            <a:pPr lvl="0"/>
            <a:r>
              <a:rPr lang="en-US" altLang="zh-CN" dirty="0" smtClean="0"/>
              <a:t>1.</a:t>
            </a:r>
            <a:r>
              <a:rPr lang="zh-CN" altLang="zh-CN" dirty="0" smtClean="0"/>
              <a:t>栽植密度</a:t>
            </a:r>
            <a:r>
              <a:rPr lang="en-US" altLang="zh-CN" dirty="0" smtClean="0"/>
              <a:t>5*3.5</a:t>
            </a:r>
            <a:r>
              <a:rPr lang="zh-CN" altLang="zh-CN" dirty="0" smtClean="0"/>
              <a:t>米。</a:t>
            </a:r>
            <a:r>
              <a:rPr lang="en-US" altLang="zh-CN" dirty="0" smtClean="0"/>
              <a:t>2*4</a:t>
            </a:r>
            <a:r>
              <a:rPr lang="zh-CN" altLang="zh-CN" dirty="0" smtClean="0"/>
              <a:t>米。</a:t>
            </a:r>
            <a:r>
              <a:rPr lang="en-US" altLang="zh-CN" dirty="0" smtClean="0"/>
              <a:t>3*5</a:t>
            </a:r>
            <a:r>
              <a:rPr lang="zh-CN" altLang="zh-CN" dirty="0" smtClean="0"/>
              <a:t>米。亩植分别为</a:t>
            </a:r>
            <a:r>
              <a:rPr lang="en-US" altLang="zh-CN" dirty="0" smtClean="0"/>
              <a:t>127</a:t>
            </a:r>
            <a:r>
              <a:rPr lang="zh-CN" altLang="zh-CN" dirty="0" smtClean="0"/>
              <a:t>株，</a:t>
            </a:r>
            <a:r>
              <a:rPr lang="en-US" altLang="zh-CN" dirty="0" smtClean="0"/>
              <a:t>83</a:t>
            </a:r>
            <a:r>
              <a:rPr lang="zh-CN" altLang="zh-CN" dirty="0" smtClean="0"/>
              <a:t>株，</a:t>
            </a:r>
            <a:r>
              <a:rPr lang="en-US" altLang="zh-CN" dirty="0" smtClean="0"/>
              <a:t>44</a:t>
            </a:r>
            <a:r>
              <a:rPr lang="zh-CN" altLang="zh-CN" dirty="0" smtClean="0"/>
              <a:t>株</a:t>
            </a:r>
            <a:r>
              <a:rPr lang="en-US" altLang="zh-CN" dirty="0" smtClean="0"/>
              <a:t>2.</a:t>
            </a:r>
            <a:r>
              <a:rPr lang="zh-CN" altLang="zh-CN" dirty="0" smtClean="0"/>
              <a:t>栽前地，开栽植沟深</a:t>
            </a:r>
            <a:r>
              <a:rPr lang="en-US" altLang="zh-CN" dirty="0" smtClean="0"/>
              <a:t>0.8</a:t>
            </a:r>
            <a:r>
              <a:rPr lang="zh-CN" altLang="zh-CN" dirty="0" smtClean="0"/>
              <a:t>米，宽</a:t>
            </a:r>
            <a:r>
              <a:rPr lang="en-US" altLang="zh-CN" dirty="0" smtClean="0"/>
              <a:t>1</a:t>
            </a:r>
            <a:r>
              <a:rPr lang="zh-CN" altLang="zh-CN" dirty="0" smtClean="0"/>
              <a:t>米。</a:t>
            </a:r>
            <a:endParaRPr lang="en-US" altLang="zh-CN" dirty="0" smtClean="0"/>
          </a:p>
          <a:p>
            <a:pPr lvl="0"/>
            <a:r>
              <a:rPr lang="en-US" altLang="zh-CN" dirty="0" smtClean="0"/>
              <a:t>2</a:t>
            </a:r>
            <a:r>
              <a:rPr lang="zh-CN" altLang="en-US" dirty="0" smtClean="0"/>
              <a:t>、</a:t>
            </a:r>
            <a:r>
              <a:rPr lang="zh-CN" altLang="zh-CN" dirty="0" smtClean="0"/>
              <a:t>挖大坑，</a:t>
            </a:r>
            <a:r>
              <a:rPr lang="en-US" altLang="zh-CN" dirty="0" smtClean="0"/>
              <a:t>0.8*</a:t>
            </a:r>
            <a:r>
              <a:rPr lang="en-US" altLang="zh-CN" dirty="0" err="1" smtClean="0"/>
              <a:t>0.8</a:t>
            </a:r>
            <a:r>
              <a:rPr lang="en-US" altLang="zh-CN" dirty="0" smtClean="0"/>
              <a:t>*</a:t>
            </a:r>
            <a:r>
              <a:rPr lang="en-US" altLang="zh-CN" dirty="0" err="1" smtClean="0"/>
              <a:t>0.8</a:t>
            </a:r>
            <a:r>
              <a:rPr lang="zh-CN" altLang="zh-CN" dirty="0" smtClean="0"/>
              <a:t>米，施有机肥每亩</a:t>
            </a:r>
            <a:r>
              <a:rPr lang="en-US" altLang="zh-CN" dirty="0" smtClean="0"/>
              <a:t>4000-5000</a:t>
            </a:r>
            <a:r>
              <a:rPr lang="zh-CN" altLang="zh-CN" dirty="0" smtClean="0"/>
              <a:t>千克</a:t>
            </a:r>
            <a:r>
              <a:rPr lang="en-US" altLang="zh-CN" dirty="0" smtClean="0"/>
              <a:t>    </a:t>
            </a:r>
          </a:p>
          <a:p>
            <a:pPr lvl="0"/>
            <a:r>
              <a:rPr lang="en-US" altLang="zh-CN" dirty="0" smtClean="0"/>
              <a:t>3</a:t>
            </a:r>
            <a:r>
              <a:rPr lang="zh-CN" altLang="en-US" dirty="0" smtClean="0"/>
              <a:t>、</a:t>
            </a:r>
            <a:r>
              <a:rPr lang="zh-CN" altLang="zh-CN" dirty="0" smtClean="0"/>
              <a:t>栽植时间：春季土地解冻后至发芽前。</a:t>
            </a:r>
            <a:endParaRPr lang="en-US" altLang="zh-CN" dirty="0" smtClean="0"/>
          </a:p>
          <a:p>
            <a:pPr lvl="0"/>
            <a:r>
              <a:rPr lang="en-US" altLang="zh-CN" dirty="0" smtClean="0"/>
              <a:t>4</a:t>
            </a:r>
            <a:r>
              <a:rPr lang="zh-CN" altLang="en-US" dirty="0" smtClean="0"/>
              <a:t>、</a:t>
            </a:r>
            <a:r>
              <a:rPr lang="zh-CN" altLang="zh-CN" dirty="0" smtClean="0"/>
              <a:t>栽植方法：</a:t>
            </a:r>
            <a:r>
              <a:rPr lang="en-US" altLang="zh-CN" dirty="0" smtClean="0"/>
              <a:t>a.</a:t>
            </a:r>
            <a:r>
              <a:rPr lang="zh-CN" altLang="zh-CN" dirty="0" smtClean="0"/>
              <a:t>阳土分挖分填</a:t>
            </a:r>
            <a:r>
              <a:rPr lang="en-US" altLang="zh-CN" dirty="0" smtClean="0"/>
              <a:t>b.</a:t>
            </a:r>
            <a:r>
              <a:rPr lang="zh-CN" altLang="zh-CN" dirty="0" smtClean="0"/>
              <a:t>有机肥混合后施用</a:t>
            </a:r>
            <a:r>
              <a:rPr lang="en-US" altLang="zh-CN" dirty="0" smtClean="0"/>
              <a:t>c.</a:t>
            </a:r>
            <a:r>
              <a:rPr lang="zh-CN" altLang="zh-CN" dirty="0" smtClean="0"/>
              <a:t>栽深与原土印平</a:t>
            </a:r>
            <a:endParaRPr lang="en-US" altLang="zh-CN" dirty="0" smtClean="0"/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altLang="zh-CN" dirty="0" smtClean="0"/>
              <a:t>5</a:t>
            </a:r>
            <a:r>
              <a:rPr lang="zh-CN" altLang="en-US" dirty="0" smtClean="0"/>
              <a:t>、</a:t>
            </a:r>
            <a:r>
              <a:rPr lang="zh-CN" altLang="zh-CN" dirty="0" smtClean="0"/>
              <a:t>栽后及时浇水</a:t>
            </a:r>
          </a:p>
          <a:p>
            <a:pPr lvl="0"/>
            <a:r>
              <a:rPr lang="zh-CN" altLang="zh-CN" dirty="0" smtClean="0"/>
              <a:t>栽后管理：</a:t>
            </a:r>
            <a:endParaRPr lang="en-US" altLang="zh-CN" dirty="0" smtClean="0"/>
          </a:p>
          <a:p>
            <a:pPr lvl="0"/>
            <a:r>
              <a:rPr lang="en-US" altLang="zh-CN" dirty="0" smtClean="0"/>
              <a:t>a.</a:t>
            </a:r>
            <a:r>
              <a:rPr lang="zh-CN" altLang="zh-CN" dirty="0" smtClean="0"/>
              <a:t>及时除草</a:t>
            </a:r>
            <a:endParaRPr lang="en-US" altLang="zh-CN" dirty="0" smtClean="0"/>
          </a:p>
          <a:p>
            <a:pPr lvl="0"/>
            <a:r>
              <a:rPr lang="en-US" altLang="zh-CN" dirty="0" smtClean="0"/>
              <a:t>b.</a:t>
            </a:r>
            <a:r>
              <a:rPr lang="zh-CN" altLang="zh-CN" dirty="0" smtClean="0"/>
              <a:t>定干抹芽</a:t>
            </a:r>
            <a:endParaRPr lang="en-US" altLang="zh-CN" dirty="0" smtClean="0"/>
          </a:p>
          <a:p>
            <a:pPr lvl="0"/>
            <a:r>
              <a:rPr lang="en-US" altLang="zh-CN" dirty="0" smtClean="0"/>
              <a:t>c.</a:t>
            </a:r>
            <a:r>
              <a:rPr lang="zh-CN" altLang="zh-CN" dirty="0" smtClean="0"/>
              <a:t>施肥浇水</a:t>
            </a:r>
            <a:endParaRPr lang="en-US" altLang="zh-CN" dirty="0" smtClean="0"/>
          </a:p>
          <a:p>
            <a:pPr lvl="0"/>
            <a:r>
              <a:rPr lang="en-US" altLang="zh-CN" dirty="0" smtClean="0"/>
              <a:t>d.</a:t>
            </a:r>
            <a:r>
              <a:rPr lang="zh-CN" altLang="zh-CN" dirty="0" smtClean="0"/>
              <a:t>病虫防治。</a:t>
            </a:r>
            <a:endParaRPr lang="en-US" altLang="zh-CN" dirty="0" smtClean="0"/>
          </a:p>
          <a:p>
            <a:pPr lvl="0"/>
            <a:r>
              <a:rPr lang="en-US" altLang="zh-CN" dirty="0" smtClean="0"/>
              <a:t>e.</a:t>
            </a:r>
            <a:r>
              <a:rPr lang="zh-CN" altLang="zh-CN" dirty="0" smtClean="0"/>
              <a:t>间作，选择矮干豆类作物，花生、大豆、油菜等</a:t>
            </a:r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二、整形修剪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（一）主要树形与结构</a:t>
            </a:r>
            <a:endParaRPr lang="en-US" altLang="zh-CN" dirty="0" smtClean="0"/>
          </a:p>
          <a:p>
            <a:r>
              <a:rPr lang="en-US" altLang="zh-CN" dirty="0" smtClean="0"/>
              <a:t>1</a:t>
            </a:r>
            <a:r>
              <a:rPr lang="zh-CN" altLang="en-US" dirty="0" smtClean="0"/>
              <a:t>、自然开心型</a:t>
            </a:r>
            <a:endParaRPr lang="en-US" altLang="zh-CN" dirty="0" smtClean="0"/>
          </a:p>
          <a:p>
            <a:r>
              <a:rPr lang="zh-CN" altLang="en-US" dirty="0"/>
              <a:t>无中心</a:t>
            </a:r>
            <a:r>
              <a:rPr lang="zh-CN" altLang="en-US" dirty="0" smtClean="0"/>
              <a:t>干，干高</a:t>
            </a:r>
            <a:r>
              <a:rPr lang="en-US" altLang="zh-CN" dirty="0" smtClean="0"/>
              <a:t>40cm</a:t>
            </a:r>
            <a:r>
              <a:rPr lang="zh-CN" altLang="en-US" dirty="0" smtClean="0"/>
              <a:t>左右，全树</a:t>
            </a:r>
            <a:r>
              <a:rPr lang="en-US" altLang="zh-CN" dirty="0" smtClean="0"/>
              <a:t>3</a:t>
            </a:r>
            <a:r>
              <a:rPr lang="zh-CN" altLang="en-US" dirty="0" smtClean="0"/>
              <a:t>个主枝，开角</a:t>
            </a:r>
            <a:r>
              <a:rPr lang="en-US" altLang="zh-CN" dirty="0" smtClean="0"/>
              <a:t>30°—40°</a:t>
            </a:r>
            <a:r>
              <a:rPr lang="zh-CN" altLang="en-US" dirty="0" smtClean="0"/>
              <a:t>。每一主枝上留</a:t>
            </a:r>
            <a:r>
              <a:rPr lang="en-US" altLang="zh-CN" dirty="0" smtClean="0"/>
              <a:t>5—6</a:t>
            </a:r>
            <a:r>
              <a:rPr lang="zh-CN" altLang="en-US" dirty="0" smtClean="0"/>
              <a:t>个背斜侧枝，插高排列，树高</a:t>
            </a:r>
            <a:r>
              <a:rPr lang="en-US" altLang="zh-CN" dirty="0" smtClean="0"/>
              <a:t>3—3.5m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r>
              <a:rPr lang="en-US" altLang="zh-CN" dirty="0" smtClean="0"/>
              <a:t>2</a:t>
            </a:r>
            <a:r>
              <a:rPr lang="zh-CN" altLang="en-US" dirty="0" smtClean="0"/>
              <a:t>、自由纺锤形</a:t>
            </a:r>
            <a:endParaRPr lang="en-US" altLang="zh-CN" dirty="0" smtClean="0"/>
          </a:p>
          <a:p>
            <a:r>
              <a:rPr lang="zh-CN" altLang="en-US" dirty="0"/>
              <a:t>干</a:t>
            </a:r>
            <a:r>
              <a:rPr lang="zh-CN" altLang="en-US" dirty="0" smtClean="0"/>
              <a:t>高</a:t>
            </a:r>
            <a:r>
              <a:rPr lang="en-US" altLang="zh-CN" dirty="0" smtClean="0"/>
              <a:t>50—60 cm</a:t>
            </a:r>
            <a:r>
              <a:rPr lang="zh-CN" altLang="en-US" dirty="0" smtClean="0"/>
              <a:t>，中心干保持优势生长，主干上留</a:t>
            </a:r>
            <a:r>
              <a:rPr lang="en-US" altLang="zh-CN" dirty="0" smtClean="0"/>
              <a:t>10</a:t>
            </a:r>
            <a:r>
              <a:rPr lang="zh-CN" altLang="en-US" dirty="0" smtClean="0"/>
              <a:t>个以上单轴延伸主枝，树高</a:t>
            </a:r>
            <a:r>
              <a:rPr lang="en-US" altLang="zh-CN" dirty="0" smtClean="0"/>
              <a:t>3m</a:t>
            </a:r>
            <a:r>
              <a:rPr lang="zh-CN" altLang="en-US" dirty="0" smtClean="0"/>
              <a:t>。</a:t>
            </a:r>
            <a:endParaRPr lang="en-US" altLang="zh-CN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/>
          <a:lstStyle/>
          <a:p>
            <a:r>
              <a:rPr lang="en-US" altLang="zh-CN" dirty="0" smtClean="0"/>
              <a:t>3</a:t>
            </a:r>
            <a:r>
              <a:rPr lang="zh-CN" altLang="en-US" dirty="0" smtClean="0"/>
              <a:t>、主干疏层形</a:t>
            </a:r>
            <a:endParaRPr lang="en-US" altLang="zh-CN" dirty="0" smtClean="0"/>
          </a:p>
          <a:p>
            <a:r>
              <a:rPr lang="zh-CN" altLang="en-US" dirty="0"/>
              <a:t>有中心领导</a:t>
            </a:r>
            <a:r>
              <a:rPr lang="zh-CN" altLang="en-US" dirty="0" smtClean="0"/>
              <a:t>干，干高</a:t>
            </a:r>
            <a:r>
              <a:rPr lang="en-US" altLang="zh-CN" dirty="0" smtClean="0"/>
              <a:t>50cm</a:t>
            </a:r>
            <a:r>
              <a:rPr lang="zh-CN" altLang="en-US" dirty="0" smtClean="0"/>
              <a:t>，主枝</a:t>
            </a:r>
            <a:r>
              <a:rPr lang="en-US" altLang="zh-CN" dirty="0" smtClean="0"/>
              <a:t>6—7</a:t>
            </a:r>
            <a:r>
              <a:rPr lang="zh-CN" altLang="en-US" dirty="0" smtClean="0"/>
              <a:t>个，分</a:t>
            </a:r>
            <a:r>
              <a:rPr lang="en-US" altLang="zh-CN" dirty="0" smtClean="0"/>
              <a:t>3—4</a:t>
            </a:r>
            <a:r>
              <a:rPr lang="zh-CN" altLang="en-US" dirty="0" smtClean="0"/>
              <a:t>层。第一层</a:t>
            </a:r>
            <a:r>
              <a:rPr lang="en-US" altLang="zh-CN" dirty="0" smtClean="0"/>
              <a:t>3—4</a:t>
            </a:r>
            <a:r>
              <a:rPr lang="zh-CN" altLang="en-US" dirty="0" smtClean="0"/>
              <a:t>个，开张</a:t>
            </a:r>
            <a:r>
              <a:rPr lang="en-US" altLang="zh-CN" dirty="0" smtClean="0"/>
              <a:t>60°</a:t>
            </a:r>
            <a:r>
              <a:rPr lang="zh-CN" altLang="en-US" dirty="0" smtClean="0"/>
              <a:t>，每一主枝着生侧枝</a:t>
            </a:r>
            <a:r>
              <a:rPr lang="en-US" altLang="zh-CN" dirty="0" smtClean="0"/>
              <a:t>3—4</a:t>
            </a:r>
            <a:r>
              <a:rPr lang="zh-CN" altLang="en-US" dirty="0" smtClean="0"/>
              <a:t>个，第二层至第四层分别留</a:t>
            </a:r>
            <a:r>
              <a:rPr lang="en-US" altLang="zh-CN" dirty="0" smtClean="0"/>
              <a:t>2</a:t>
            </a:r>
            <a:r>
              <a:rPr lang="zh-CN" altLang="en-US" dirty="0" smtClean="0"/>
              <a:t>、</a:t>
            </a:r>
            <a:r>
              <a:rPr lang="en-US" altLang="zh-CN" dirty="0" smtClean="0"/>
              <a:t>1</a:t>
            </a:r>
            <a:r>
              <a:rPr lang="zh-CN" altLang="en-US" dirty="0" smtClean="0"/>
              <a:t>、</a:t>
            </a:r>
            <a:r>
              <a:rPr lang="en-US" altLang="zh-CN" dirty="0" smtClean="0"/>
              <a:t>1</a:t>
            </a:r>
            <a:r>
              <a:rPr lang="zh-CN" altLang="en-US" dirty="0" smtClean="0"/>
              <a:t>个主枝，开张角度</a:t>
            </a:r>
            <a:r>
              <a:rPr lang="en-US" altLang="zh-CN" dirty="0" smtClean="0"/>
              <a:t>45°</a:t>
            </a:r>
            <a:r>
              <a:rPr lang="zh-CN" altLang="en-US" dirty="0" smtClean="0"/>
              <a:t>左右，每主枝着生</a:t>
            </a:r>
            <a:r>
              <a:rPr lang="en-US" altLang="zh-CN" dirty="0" smtClean="0"/>
              <a:t>2—3</a:t>
            </a:r>
            <a:r>
              <a:rPr lang="zh-CN" altLang="en-US" dirty="0" smtClean="0"/>
              <a:t>个侧枝。层间距</a:t>
            </a:r>
            <a:r>
              <a:rPr lang="en-US" altLang="zh-CN" dirty="0" smtClean="0"/>
              <a:t>70—80cm</a:t>
            </a:r>
            <a:r>
              <a:rPr lang="zh-CN" altLang="en-US" dirty="0" smtClean="0"/>
              <a:t>。</a:t>
            </a:r>
            <a:endParaRPr lang="zh-CN" altLang="en-US" dirty="0" smtClean="0"/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（二）修剪技术要点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1</a:t>
            </a:r>
            <a:r>
              <a:rPr lang="zh-CN" altLang="en-US" dirty="0" smtClean="0"/>
              <a:t>、幼树修剪</a:t>
            </a:r>
            <a:endParaRPr lang="en-US" altLang="zh-CN" dirty="0" smtClean="0"/>
          </a:p>
          <a:p>
            <a:r>
              <a:rPr lang="zh-CN" altLang="en-US" dirty="0" smtClean="0"/>
              <a:t>保树干、促发枝，长</a:t>
            </a:r>
            <a:r>
              <a:rPr lang="zh-CN" altLang="en-US" dirty="0" smtClean="0"/>
              <a:t>剪</a:t>
            </a:r>
            <a:r>
              <a:rPr lang="zh-CN" altLang="en-US" dirty="0" smtClean="0"/>
              <a:t>截，促成形、早结果。</a:t>
            </a:r>
            <a:endParaRPr lang="en-US" altLang="zh-CN" dirty="0" smtClean="0"/>
          </a:p>
          <a:p>
            <a:r>
              <a:rPr lang="zh-CN" altLang="en-US" dirty="0"/>
              <a:t>定</a:t>
            </a:r>
            <a:r>
              <a:rPr lang="zh-CN" altLang="en-US" dirty="0" smtClean="0"/>
              <a:t>植第一年：定干，分枝长剪截，早开心。</a:t>
            </a:r>
            <a:endParaRPr lang="en-US" altLang="zh-CN" dirty="0" smtClean="0"/>
          </a:p>
          <a:p>
            <a:r>
              <a:rPr lang="zh-CN" altLang="en-US" dirty="0"/>
              <a:t>定</a:t>
            </a:r>
            <a:r>
              <a:rPr lang="zh-CN" altLang="en-US" dirty="0" smtClean="0"/>
              <a:t>植第二年：适当夏剪，剪截长枝，其它摘心促发分枝，扩大树冠。</a:t>
            </a:r>
            <a:endParaRPr lang="en-US" altLang="zh-CN" dirty="0" smtClean="0"/>
          </a:p>
          <a:p>
            <a:r>
              <a:rPr lang="zh-CN" altLang="en-US" dirty="0"/>
              <a:t>定</a:t>
            </a:r>
            <a:r>
              <a:rPr lang="zh-CN" altLang="en-US" dirty="0" smtClean="0"/>
              <a:t>植第三年：截放结合，培养结果枝组。</a:t>
            </a:r>
            <a:endParaRPr lang="zh-CN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r>
              <a:rPr lang="en-US" altLang="zh-CN" dirty="0" smtClean="0"/>
              <a:t>2</a:t>
            </a:r>
            <a:r>
              <a:rPr lang="zh-CN" altLang="en-US" dirty="0" smtClean="0"/>
              <a:t>、初结果期修剪：培养大量结果枝组，即延轴型枝组和分枝型枝组</a:t>
            </a:r>
            <a:endParaRPr lang="en-US" altLang="zh-CN" dirty="0" smtClean="0"/>
          </a:p>
          <a:p>
            <a:r>
              <a:rPr lang="en-US" altLang="zh-CN" dirty="0" smtClean="0"/>
              <a:t>3</a:t>
            </a:r>
            <a:r>
              <a:rPr lang="zh-CN" altLang="en-US" dirty="0" smtClean="0"/>
              <a:t>、盛果期修剪：对枝组进行回缩和缓放，外围枝多要疏除。</a:t>
            </a:r>
            <a:endParaRPr lang="en-US" altLang="zh-CN" dirty="0" smtClean="0"/>
          </a:p>
          <a:p>
            <a:r>
              <a:rPr lang="en-US" altLang="zh-CN" dirty="0" smtClean="0"/>
              <a:t>4</a:t>
            </a:r>
            <a:r>
              <a:rPr lang="zh-CN" altLang="en-US" dirty="0" smtClean="0"/>
              <a:t>、衰老期修剪：大中型枝回缩。</a:t>
            </a:r>
            <a:endParaRPr lang="zh-CN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（三）花果管理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1</a:t>
            </a:r>
            <a:r>
              <a:rPr lang="zh-CN" altLang="en-US" dirty="0" smtClean="0"/>
              <a:t>、预防霜冻，提前浇水降温。</a:t>
            </a:r>
            <a:endParaRPr lang="en-US" altLang="zh-CN" dirty="0" smtClean="0"/>
          </a:p>
          <a:p>
            <a:r>
              <a:rPr lang="en-US" altLang="zh-CN" dirty="0" smtClean="0"/>
              <a:t>2</a:t>
            </a:r>
            <a:r>
              <a:rPr lang="zh-CN" altLang="en-US" dirty="0" smtClean="0"/>
              <a:t>、人工授粉</a:t>
            </a:r>
            <a:endParaRPr lang="en-US" altLang="zh-CN" dirty="0" smtClean="0"/>
          </a:p>
          <a:p>
            <a:r>
              <a:rPr lang="en-US" altLang="zh-CN" dirty="0" smtClean="0"/>
              <a:t>3</a:t>
            </a:r>
            <a:r>
              <a:rPr lang="zh-CN" altLang="en-US" dirty="0" smtClean="0"/>
              <a:t>、防治鸟害</a:t>
            </a:r>
            <a:endParaRPr lang="zh-CN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931</Words>
  <Application>Microsoft Office PowerPoint</Application>
  <PresentationFormat>全屏显示(4:3)</PresentationFormat>
  <Paragraphs>57</Paragraphs>
  <Slides>18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18</vt:i4>
      </vt:variant>
    </vt:vector>
  </HeadingPairs>
  <TitlesOfParts>
    <vt:vector size="19" baseType="lpstr">
      <vt:lpstr>Office 主题</vt:lpstr>
      <vt:lpstr>樱桃栽培管理技术</vt:lpstr>
      <vt:lpstr>一、栽植</vt:lpstr>
      <vt:lpstr>幻灯片 3</vt:lpstr>
      <vt:lpstr>幻灯片 4</vt:lpstr>
      <vt:lpstr>二、整形修剪</vt:lpstr>
      <vt:lpstr>幻灯片 6</vt:lpstr>
      <vt:lpstr>（二）修剪技术要点</vt:lpstr>
      <vt:lpstr>幻灯片 8</vt:lpstr>
      <vt:lpstr>（三）花果管理</vt:lpstr>
      <vt:lpstr>三、病虫害防治</vt:lpstr>
      <vt:lpstr>樱桃桑白蚧</vt:lpstr>
      <vt:lpstr>幻灯片 12</vt:lpstr>
      <vt:lpstr>樱桃周形毛虫</vt:lpstr>
      <vt:lpstr>（二）病害</vt:lpstr>
      <vt:lpstr>樱桃穿孔病</vt:lpstr>
      <vt:lpstr>幻灯片 16</vt:lpstr>
      <vt:lpstr>樱桃流胶病</vt:lpstr>
      <vt:lpstr>四、思考题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樱桃栽培管理技术</dc:title>
  <dc:creator>Administrator</dc:creator>
  <cp:lastModifiedBy>Administrator</cp:lastModifiedBy>
  <cp:revision>7</cp:revision>
  <dcterms:created xsi:type="dcterms:W3CDTF">2017-04-17T02:33:54Z</dcterms:created>
  <dcterms:modified xsi:type="dcterms:W3CDTF">2017-04-17T03:06:16Z</dcterms:modified>
</cp:coreProperties>
</file>